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754" r:id="rId2"/>
    <p:sldId id="755" r:id="rId3"/>
    <p:sldId id="756" r:id="rId4"/>
    <p:sldId id="750" r:id="rId5"/>
    <p:sldId id="762" r:id="rId6"/>
    <p:sldId id="760" r:id="rId7"/>
    <p:sldId id="758" r:id="rId8"/>
    <p:sldId id="261" r:id="rId9"/>
  </p:sldIdLst>
  <p:sldSz cx="12192000" cy="6858000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נגה אריאל-נבו" initials="נאנ" lastIdx="1" clrIdx="0">
    <p:extLst>
      <p:ext uri="{19B8F6BF-5375-455C-9EA6-DF929625EA0E}">
        <p15:presenceInfo xmlns:p15="http://schemas.microsoft.com/office/powerpoint/2012/main" userId="S::nariel@univ.haifa.ac.il::8e175d11-4db8-470f-8b9f-10b4d48ed1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5-22T12:20:30.039" idx="1">
    <p:pos x="767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B71D3A-563F-4C97-8BD7-52AF43D17954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016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B464DF2-9326-43A1-8666-180603EBF33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5810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442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078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b="1" dirty="0"/>
              <a:t>I have a dream</a:t>
            </a:r>
            <a:endParaRPr lang="he-IL" b="1" dirty="0"/>
          </a:p>
          <a:p>
            <a:pPr algn="r" rtl="1"/>
            <a:endParaRPr lang="he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79FF6-4D8E-4BDF-8B23-4ECC42C338E1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175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193DDF8-B2A4-4A8C-9CAB-E5F4F5E87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0A41773-06C6-411C-A413-ECFF3C53D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59CB0CF-2449-416C-9EA1-D48653D90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792868C-613C-4436-9E5C-577738A64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E0426D2-4F0D-400D-8243-F9DB8D5CE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2043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E7C7532-C5FB-4189-8F64-31B7CE039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C2BF39B-8B76-4C6A-AEAD-B6E579F91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8407EA6-125C-43EC-B7EF-153DD939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81B6BDF-3BF2-4FD2-A265-F650CF037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F964A1C-F682-426C-B0F5-25978312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0008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BB2317E-3CBC-4F0D-B35E-4EDFD681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AE5F01B-2BB9-42BA-9242-A3AA12120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87F089A-2A4E-46E5-A3F3-E9EB7403A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7130233-5FC5-47FF-85E0-772C1B4C0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E27DF5A-2F47-474E-836B-CB0309816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36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B0308BF-65A7-4143-987E-CA239B98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D9B46E6-1B75-4A2A-A243-953166D58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017A21F-AD53-4915-8104-576A9AB18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1091ED4-58AE-4538-AB4B-7A5E217C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2B644C8-81A6-44E5-933E-C6E9C57DF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B392ECE-FAD3-48CB-872A-270C8421F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624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3C740E-B54C-4863-A624-A904B6889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D1931E9-3841-4A04-8824-076234453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53A2762-026F-4A11-9FEA-E642FD9D7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F07A22B-ADFF-4341-941F-0ACE55374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3776BAB-74E5-48C9-806C-D088A250B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6650672-5BA2-49A8-B36D-90180D50A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00EA02F-0340-42F9-829C-EF695520D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2DE9072-074B-4F1C-945D-C1B4AD25D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0385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235719A-345A-4A4A-B4F0-F7D0708D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9E619E3-A4DE-472D-A01A-A754E1EFB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EE538B2-E228-42DC-9037-13D2CF62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E67FBFC-6584-49FA-9069-013A7A2A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494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026B666-259B-46DC-BD05-E8634AF6B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6EA09AA-D61D-478F-A6AC-D7762D6C1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C14E02F-9BD9-4C84-9E22-93DB9DC1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8547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07339F-B54E-4B21-B937-3805375C4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5A254C6-3B24-4449-9570-A8F2A001F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EAD2D04-EA84-4E2D-9F66-9F3BE82B0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1C43EE2-88C6-4A26-BF7C-8154D2BB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8112A61-0926-43D8-A073-2CEEFC174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989B86B-A0A0-4E95-9DA0-3FBB9070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036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DFF33A0-5B0D-47DA-A3F6-E8978238B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9E4FF441-F0D3-4FE3-B91F-ED64DE76EE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6213990-1833-4B78-B529-35D012F93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DDD6304-31C8-4DA3-8B5C-9175E33FD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273E6D5-0DBD-4AE2-B96A-54B7BBE8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3F773B2-3C73-46F7-B67D-845A783E2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6008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1CFE1C3-184A-4B33-B919-8D0F4020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18E6FEC-CE65-4E84-B1F3-3C4183C16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175FEE1-2C86-4FF4-B3EC-52A6613C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1C706C3-C4E1-49A8-8437-0C6EF17A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EB5AE54-DA86-441E-9701-BBF7705B6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1192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E4695DE-CB0C-4FEA-99B9-FF1D38BA8D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4E12814-8824-47B9-BBE0-B4894B100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26E943C-07B1-46BD-B855-5255E85CD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EFFA05A-B306-4F10-AA70-3E1BA5771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F69F43D-5403-4EF2-A5D1-05504C1C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85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1"/>
          <p:cNvSpPr>
            <a:spLocks noGrp="1"/>
          </p:cNvSpPr>
          <p:nvPr>
            <p:ph type="title" hasCustomPrompt="1"/>
          </p:nvPr>
        </p:nvSpPr>
        <p:spPr>
          <a:xfrm>
            <a:off x="1" y="142875"/>
            <a:ext cx="10134600" cy="504826"/>
          </a:xfrm>
          <a:prstGeom prst="rect">
            <a:avLst/>
          </a:prstGeom>
        </p:spPr>
        <p:txBody>
          <a:bodyPr anchor="ctr" anchorCtr="0"/>
          <a:lstStyle>
            <a:lvl1pPr marL="0" algn="r" defTabSz="914400" rtl="1" eaLnBrk="1" latinLnBrk="0" hangingPunct="1">
              <a:lnSpc>
                <a:spcPct val="100000"/>
              </a:lnSpc>
              <a:defRPr lang="he-IL" sz="4000" b="1" kern="1200" dirty="0">
                <a:solidFill>
                  <a:srgbClr val="1F3343"/>
                </a:solidFill>
                <a:latin typeface="Open Sans Hebrew" panose="00000500000000000000" pitchFamily="2" charset="-79"/>
                <a:ea typeface="+mn-ea"/>
                <a:cs typeface="+mn-cs"/>
              </a:defRPr>
            </a:lvl1pPr>
          </a:lstStyle>
          <a:p>
            <a:r>
              <a:rPr lang="he-IL" dirty="0"/>
              <a:t>הכנס כותרת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3700" y="857250"/>
            <a:ext cx="9740902" cy="5343525"/>
          </a:xfrm>
          <a:prstGeom prst="rect">
            <a:avLst/>
          </a:prstGeom>
        </p:spPr>
        <p:txBody>
          <a:bodyPr/>
          <a:lstStyle>
            <a:lvl1pPr marL="228600" indent="-228600" algn="r" defTabSz="914400" rtl="1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BFF1"/>
              </a:buClr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Open Sans Hebrew" panose="00000500000000000000" pitchFamily="2" charset="-79"/>
                <a:ea typeface="+mn-ea"/>
                <a:cs typeface="+mn-cs"/>
              </a:defRPr>
            </a:lvl1pPr>
            <a:lvl2pPr marL="685800" indent="-228600">
              <a:defRPr lang="en-US" sz="2400" kern="1200" dirty="0" smtClean="0">
                <a:solidFill>
                  <a:schemeClr val="tx1"/>
                </a:solidFill>
                <a:latin typeface="Open Sans Hebrew" panose="00000500000000000000" pitchFamily="2" charset="-79"/>
                <a:ea typeface="+mn-ea"/>
                <a:cs typeface="+mn-cs"/>
              </a:defRPr>
            </a:lvl2pPr>
            <a:lvl3pPr marL="1143000" indent="-228600">
              <a:defRPr lang="en-US" sz="2000" kern="1200" dirty="0" smtClean="0">
                <a:solidFill>
                  <a:schemeClr val="tx1"/>
                </a:solidFill>
                <a:latin typeface="Open Sans Hebrew" panose="00000500000000000000" pitchFamily="2" charset="-79"/>
                <a:ea typeface="+mn-ea"/>
                <a:cs typeface="+mn-cs"/>
              </a:defRPr>
            </a:lvl3pPr>
          </a:lstStyle>
          <a:p>
            <a:pPr lvl="0"/>
            <a:r>
              <a:rPr lang="he-IL" dirty="0"/>
              <a:t>נקודה ראשונה</a:t>
            </a:r>
            <a:endParaRPr lang="en-US" dirty="0"/>
          </a:p>
          <a:p>
            <a:pPr marL="685800" lvl="1" indent="-228600" algn="r" defTabSz="914400" rtl="1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66BFF1"/>
              </a:buClr>
              <a:buFont typeface="Arial" panose="020B0604020202020204" pitchFamily="34" charset="0"/>
              <a:buChar char="•"/>
            </a:pPr>
            <a:r>
              <a:rPr lang="he-IL" dirty="0"/>
              <a:t>תת נושא ראשון</a:t>
            </a:r>
            <a:endParaRPr lang="en-US" dirty="0"/>
          </a:p>
          <a:p>
            <a:pPr marL="1143000" lvl="2" indent="-228600" algn="r" defTabSz="914400" rtl="1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66BFF1"/>
              </a:buClr>
              <a:buFont typeface="Arial" panose="020B0604020202020204" pitchFamily="34" charset="0"/>
              <a:buChar char="•"/>
            </a:pPr>
            <a:r>
              <a:rPr lang="he-IL" dirty="0"/>
              <a:t>תת של התת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1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547C41A-0311-4A34-B786-D557FDF70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C6FF736-36AC-4E87-A23D-68027F6D3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82623DC-7AD2-429B-9413-CCA6470FC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1FAB3-7BB1-436E-B7FF-5613897FC84D}" type="datetimeFigureOut">
              <a:rPr lang="he-IL" smtClean="0"/>
              <a:t>כ"ד/אלול/תשפ"ו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BC5B4BE-CAD1-4D69-986A-6EEA0FA38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3A1150F-0F7A-4230-B2B9-505AD99986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91338-3E59-4196-855E-00F52AACB77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1225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comments" Target="../comments/comment1.xml"/><Relationship Id="rId4" Type="http://schemas.openxmlformats.org/officeDocument/2006/relationships/hyperlink" Target="https://k2app.haifa.ac.il/Runtime/Runtime/Form/VEN.NewVendorRequest+Submit+For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0" y="5300834"/>
            <a:ext cx="12192000" cy="1557166"/>
          </a:xfrm>
          <a:prstGeom prst="rect">
            <a:avLst/>
          </a:prstGeom>
          <a:solidFill>
            <a:srgbClr val="011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827313" y="4170422"/>
            <a:ext cx="6749143" cy="597580"/>
          </a:xfrm>
          <a:prstGeom prst="rect">
            <a:avLst/>
          </a:prstGeom>
          <a:solidFill>
            <a:srgbClr val="08BB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7613" y="-1010237"/>
            <a:ext cx="6311070" cy="6311070"/>
          </a:xfrm>
          <a:prstGeom prst="rect">
            <a:avLst/>
          </a:prstGeom>
          <a:noFill/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-105737" y="1306188"/>
            <a:ext cx="9144000" cy="2387600"/>
          </a:xfrm>
        </p:spPr>
        <p:txBody>
          <a:bodyPr/>
          <a:lstStyle/>
          <a:p>
            <a:r>
              <a:rPr lang="he-IL" sz="4800" b="1" dirty="0">
                <a:solidFill>
                  <a:schemeClr val="accent5">
                    <a:lumMod val="75000"/>
                  </a:schemeClr>
                </a:solidFill>
                <a:latin typeface="Ezer Loft" panose="00000A00000000000000" pitchFamily="50" charset="-79"/>
                <a:cs typeface="Ezer Loft" panose="00000A00000000000000" pitchFamily="50" charset="-79"/>
              </a:rPr>
              <a:t>מדור תפעול מענקי מחקר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-429937" y="4197728"/>
            <a:ext cx="9144000" cy="728660"/>
          </a:xfrm>
        </p:spPr>
        <p:txBody>
          <a:bodyPr>
            <a:normAutofit/>
          </a:bodyPr>
          <a:lstStyle/>
          <a:p>
            <a:r>
              <a:rPr lang="he-IL" sz="3200" dirty="0">
                <a:solidFill>
                  <a:schemeClr val="bg1"/>
                </a:solidFill>
                <a:latin typeface="Ezer Loft Light" panose="00000A00000000000000" pitchFamily="50" charset="-79"/>
                <a:cs typeface="Ezer Loft Light" panose="00000A00000000000000" pitchFamily="50" charset="-79"/>
              </a:rPr>
              <a:t>רשות המחקר, תשפ"ו, 2026</a:t>
            </a: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543" y="-101599"/>
            <a:ext cx="5315857" cy="531585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44"/>
          <a:stretch/>
        </p:blipFill>
        <p:spPr>
          <a:xfrm>
            <a:off x="5467033" y="3114114"/>
            <a:ext cx="7841854" cy="3752764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606FA766-6DF6-480D-9767-1735D50926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4842" y="3725562"/>
            <a:ext cx="3380371" cy="3380371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A4432087-A966-46E3-97D9-3AF017FA13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24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51768BF-DC0E-4CB2-B501-31DD69815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42" y="0"/>
            <a:ext cx="1276350" cy="1200150"/>
          </a:xfrm>
          <a:prstGeom prst="rect">
            <a:avLst/>
          </a:prstGeom>
        </p:spPr>
      </p:pic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72B3F35-4F43-4345-BB3A-F46165F2B2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523" y="514350"/>
            <a:ext cx="11986953" cy="620077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br>
              <a:rPr lang="he-IL" sz="3200" dirty="0"/>
            </a:br>
            <a:endParaRPr lang="en-US" sz="3200" dirty="0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FA775D17-AD51-4E2A-AA65-A7EDE60D1F8C}"/>
              </a:ext>
            </a:extLst>
          </p:cNvPr>
          <p:cNvSpPr/>
          <p:nvPr/>
        </p:nvSpPr>
        <p:spPr>
          <a:xfrm>
            <a:off x="5880908" y="6581775"/>
            <a:ext cx="6305549" cy="276225"/>
          </a:xfrm>
          <a:prstGeom prst="rect">
            <a:avLst/>
          </a:prstGeom>
          <a:solidFill>
            <a:srgbClr val="011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FE18D47E-BD44-4010-BAC5-3092F39BDEFD}"/>
              </a:ext>
            </a:extLst>
          </p:cNvPr>
          <p:cNvSpPr/>
          <p:nvPr/>
        </p:nvSpPr>
        <p:spPr>
          <a:xfrm>
            <a:off x="2937683" y="6586537"/>
            <a:ext cx="2943225" cy="276225"/>
          </a:xfrm>
          <a:prstGeom prst="rect">
            <a:avLst/>
          </a:prstGeom>
          <a:solidFill>
            <a:srgbClr val="08BB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5EB438B2-4D23-4440-B9A8-735B7E65E6A2}"/>
              </a:ext>
            </a:extLst>
          </p:cNvPr>
          <p:cNvSpPr/>
          <p:nvPr/>
        </p:nvSpPr>
        <p:spPr>
          <a:xfrm>
            <a:off x="-5542" y="6577013"/>
            <a:ext cx="2943225" cy="276225"/>
          </a:xfrm>
          <a:prstGeom prst="rect">
            <a:avLst/>
          </a:prstGeom>
          <a:solidFill>
            <a:srgbClr val="88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090E433C-1E87-4CAF-B08A-0EB9FD0D236B}"/>
              </a:ext>
            </a:extLst>
          </p:cNvPr>
          <p:cNvSpPr/>
          <p:nvPr/>
        </p:nvSpPr>
        <p:spPr>
          <a:xfrm>
            <a:off x="5132280" y="0"/>
            <a:ext cx="30957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0">
              <a:defRPr/>
            </a:pPr>
            <a:r>
              <a:rPr lang="he-IL" sz="4000" b="1" u="sng" dirty="0">
                <a:solidFill>
                  <a:srgbClr val="002060"/>
                </a:solidFill>
              </a:rPr>
              <a:t>תחומי אחריות</a:t>
            </a:r>
            <a:endParaRPr lang="he-IL" sz="3500" b="1" dirty="0">
              <a:solidFill>
                <a:srgbClr val="002060"/>
              </a:solidFill>
            </a:endParaRP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FEE7241E-53DF-448D-9788-59A060F05ADA}"/>
              </a:ext>
            </a:extLst>
          </p:cNvPr>
          <p:cNvSpPr/>
          <p:nvPr/>
        </p:nvSpPr>
        <p:spPr>
          <a:xfrm>
            <a:off x="2084017" y="1164323"/>
            <a:ext cx="940353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תחומי האחריות של המדור: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התפעול השוטף של המחקרים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טיפול בהעסקה, גיוס כוח אדם ומלגות מתקציבי מחקר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תוספות מחקר לחוקרים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טיפול בנושאי רכש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סיוע לחוקרים בהקמת דרישות, שריונים והזמנות תחזוקה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טיפול בהחזרי הוצאות לחוקרים ולאורחים מחו"ל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תשלומים לספקים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אחריות על קופות קטנות ותשלום לנבדקים</a:t>
            </a:r>
          </a:p>
          <a:p>
            <a:endParaRPr lang="he-IL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he-IL" dirty="0"/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1D20890C-3602-452E-92A7-AE0D40E0AE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44"/>
          <a:stretch/>
        </p:blipFill>
        <p:spPr>
          <a:xfrm>
            <a:off x="-1381855" y="2607567"/>
            <a:ext cx="7841854" cy="397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7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Ezer Loft" panose="00000A00000000000000" pitchFamily="50" charset="-79"/>
                <a:cs typeface="Ezer Loft" panose="00000A00000000000000" pitchFamily="50" charset="-79"/>
              </a:rPr>
              <a:t>תיאור פעילות האגף </a:t>
            </a:r>
          </a:p>
        </p:txBody>
      </p:sp>
      <p:sp>
        <p:nvSpPr>
          <p:cNvPr id="5" name="מלבן 4"/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6E6C87CF-B84F-4FAC-9CBF-E1FAA5964D4A}"/>
              </a:ext>
            </a:extLst>
          </p:cNvPr>
          <p:cNvSpPr/>
          <p:nvPr/>
        </p:nvSpPr>
        <p:spPr>
          <a:xfrm>
            <a:off x="1276350" y="15671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b="1" dirty="0">
                <a:solidFill>
                  <a:prstClr val="white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כוח אדם, שכר, מלגות, תוספות מחקר</a:t>
            </a: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FE99A43-F41A-431D-B723-901B1043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A5492374-0A4A-4005-BB7E-A8ABCD252A4B}"/>
              </a:ext>
            </a:extLst>
          </p:cNvPr>
          <p:cNvSpPr txBox="1"/>
          <p:nvPr/>
        </p:nvSpPr>
        <p:spPr>
          <a:xfrm>
            <a:off x="959167" y="1531717"/>
            <a:ext cx="109812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rgbClr val="1F294C"/>
                </a:solidFill>
                <a:latin typeface="Rubik-Bold"/>
              </a:rPr>
              <a:t>שרון בן סימון- אחראי על נושאי שכר, תוספות מחקר, העסקת עובדים ותשלום מלגות.</a:t>
            </a:r>
            <a:endParaRPr lang="he-IL" sz="1800" b="0" i="0" u="none" strike="noStrike" baseline="0" dirty="0">
              <a:solidFill>
                <a:srgbClr val="1F294C"/>
              </a:solidFill>
              <a:latin typeface="Rubik-Regular"/>
            </a:endParaRPr>
          </a:p>
          <a:p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בכל פנייה לכתב/ ליידע את מנהל המענק.</a:t>
            </a:r>
          </a:p>
          <a:p>
            <a:r>
              <a:rPr lang="he-IL" dirty="0">
                <a:solidFill>
                  <a:srgbClr val="1F294C"/>
                </a:solidFill>
                <a:latin typeface="Rubik-Regular"/>
              </a:rPr>
              <a:t>דרכי תשלום ל</a:t>
            </a:r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עובדים/ מלגאים שמקדישים זמן למחקר:</a:t>
            </a:r>
          </a:p>
          <a:p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1.חוזה אישי </a:t>
            </a:r>
          </a:p>
          <a:p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2.עובד ארעי (שעתי)</a:t>
            </a:r>
          </a:p>
          <a:p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3.מלגה (מול </a:t>
            </a:r>
            <a:r>
              <a:rPr lang="he-IL" sz="1800" b="0" i="0" u="none" strike="noStrike" baseline="0" dirty="0" err="1">
                <a:solidFill>
                  <a:srgbClr val="1F294C"/>
                </a:solidFill>
                <a:latin typeface="Rubik-Regular"/>
              </a:rPr>
              <a:t>רל"מ</a:t>
            </a:r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)</a:t>
            </a:r>
          </a:p>
          <a:p>
            <a:endParaRPr lang="he-IL" sz="1800" b="1" i="0" u="none" strike="noStrike" baseline="0" dirty="0">
              <a:solidFill>
                <a:srgbClr val="1F294C"/>
              </a:solidFill>
              <a:latin typeface="Rubik-Bold"/>
            </a:endParaRPr>
          </a:p>
          <a:p>
            <a:r>
              <a:rPr lang="he-IL" sz="1800" b="1" i="0" u="none" strike="noStrike" baseline="0" dirty="0">
                <a:solidFill>
                  <a:srgbClr val="1F294C"/>
                </a:solidFill>
                <a:latin typeface="Rubik-Bold"/>
              </a:rPr>
              <a:t>חשוב</a:t>
            </a:r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:</a:t>
            </a:r>
          </a:p>
          <a:p>
            <a:r>
              <a:rPr lang="he-IL" dirty="0">
                <a:solidFill>
                  <a:srgbClr val="1F294C"/>
                </a:solidFill>
                <a:latin typeface="Rubik-Regular"/>
              </a:rPr>
              <a:t>יש להציף מראש כל תכנון להעסקה או למלגה משולבת, על מנת שכל הפרוצדורה תתבצע לפי נהלי האוניברסיטה.</a:t>
            </a:r>
          </a:p>
          <a:p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אסור להתחיל העסקה של עובד עד שאין לו מינוי במערכת האוניברסיטה. העובד לא מבוטח וזו עבירה על החוק וחושף את האוניברסיטה לתביעה.</a:t>
            </a:r>
          </a:p>
          <a:p>
            <a:r>
              <a:rPr lang="he-IL" sz="1800" b="0" i="0" u="none" strike="noStrike" baseline="0" dirty="0">
                <a:solidFill>
                  <a:srgbClr val="1F294C"/>
                </a:solidFill>
                <a:latin typeface="Rubik-Regular"/>
              </a:rPr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4610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Ezer Loft" panose="00000A00000000000000" pitchFamily="50" charset="-79"/>
                <a:cs typeface="Ezer Loft" panose="00000A00000000000000" pitchFamily="50" charset="-79"/>
              </a:rPr>
              <a:t>תיאור פעילות האגף </a:t>
            </a:r>
          </a:p>
        </p:txBody>
      </p:sp>
      <p:sp>
        <p:nvSpPr>
          <p:cNvPr id="5" name="מלבן 4"/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6E6C87CF-B84F-4FAC-9CBF-E1FAA5964D4A}"/>
              </a:ext>
            </a:extLst>
          </p:cNvPr>
          <p:cNvSpPr/>
          <p:nvPr/>
        </p:nvSpPr>
        <p:spPr>
          <a:xfrm>
            <a:off x="1276350" y="15671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sha" panose="020B0502040204020203" pitchFamily="34" charset="-79"/>
                <a:cs typeface="Gisha" panose="020B0502040204020203" pitchFamily="34" charset="-79"/>
              </a:rPr>
              <a:t>תוספות מחקר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FE99A43-F41A-431D-B723-901B1043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A5492374-0A4A-4005-BB7E-A8ABCD252A4B}"/>
              </a:ext>
            </a:extLst>
          </p:cNvPr>
          <p:cNvSpPr txBox="1"/>
          <p:nvPr/>
        </p:nvSpPr>
        <p:spPr>
          <a:xfrm>
            <a:off x="861514" y="991413"/>
            <a:ext cx="1107895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002060"/>
                </a:solidFill>
              </a:rPr>
              <a:t>תוספת מחקר א, ב' תינתן לחבר סגל אקדמי בדרגת מרצה ומעלה, במסלול הרגיל או במסלול המקביל, המועסק ע"י האוניברסיטה במשרה מלאה.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002060"/>
                </a:solidFill>
              </a:rPr>
              <a:t>זכאות לחוקרים המשמשים כחוקרים ראשיים (</a:t>
            </a:r>
            <a:r>
              <a:rPr lang="en-US" dirty="0">
                <a:solidFill>
                  <a:srgbClr val="002060"/>
                </a:solidFill>
              </a:rPr>
              <a:t>PI</a:t>
            </a:r>
            <a:r>
              <a:rPr lang="he-IL" dirty="0">
                <a:solidFill>
                  <a:srgbClr val="002060"/>
                </a:solidFill>
              </a:rPr>
              <a:t>) במחקר בהצעת המחקר ומול הקרן.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</a:rPr>
              <a:t>התוספת ניתנת כאחוז משכר הבסיס של החוקר.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</a:rPr>
              <a:t>זכאות למענקים בגובה 10,000 דולר לשנה.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</a:rPr>
              <a:t>תוספת מחקר א'- תשלום התוספת היא מכספי המממן, כספי המחקר עצמו.</a:t>
            </a:r>
            <a:endParaRPr lang="en-US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</a:rPr>
              <a:t>תוספת מחקר ב'- תשלום התוספת מכספי האוניברסיטה.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1800" b="0" i="0" u="none" strike="noStrike" baseline="0" dirty="0">
                <a:solidFill>
                  <a:srgbClr val="002060"/>
                </a:solidFill>
                <a:latin typeface="Rubik-Regular"/>
              </a:rPr>
              <a:t>ניתן לתקצב תוספת מחקר א' רק בקרנות שמאשרות שכר חוקר ראשי.</a:t>
            </a:r>
          </a:p>
          <a:p>
            <a:pPr lvl="2"/>
            <a:r>
              <a:rPr lang="he-IL" dirty="0">
                <a:solidFill>
                  <a:srgbClr val="002060"/>
                </a:solidFill>
                <a:latin typeface="Rubik-Regular"/>
              </a:rPr>
              <a:t>סך התוספות מחקר לחוקר מוגבלות עד 56% </a:t>
            </a:r>
            <a:r>
              <a:rPr lang="he-IL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(למענקים שהחלו ב- 01.10.2024) </a:t>
            </a:r>
          </a:p>
          <a:p>
            <a:pPr lvl="2"/>
            <a:r>
              <a:rPr lang="he-IL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א'- עד 51% ; ב’</a:t>
            </a:r>
            <a:r>
              <a:rPr lang="en-US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e-IL" dirty="0">
                <a:solidFill>
                  <a:srgbClr val="002060"/>
                </a:solidFill>
                <a:highlight>
                  <a:srgbClr val="FF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עד 30% (25% תוספת + 5% בגין ריבוי מענקים).</a:t>
            </a:r>
          </a:p>
          <a:p>
            <a:pPr lvl="2"/>
            <a:r>
              <a:rPr lang="he-IL" b="0" i="0" u="none" strike="noStrike" baseline="0" dirty="0">
                <a:solidFill>
                  <a:srgbClr val="002060"/>
                </a:solidFill>
                <a:latin typeface="Rubik-Regular"/>
              </a:rPr>
              <a:t>תוספת מחקר א' עד 51% משולמת מתקציב המענק. </a:t>
            </a:r>
            <a:r>
              <a:rPr lang="he-IL" sz="1800" b="0" i="0" u="none" strike="noStrike" baseline="0" dirty="0">
                <a:solidFill>
                  <a:srgbClr val="002060"/>
                </a:solidFill>
                <a:latin typeface="Rubik-Regular"/>
              </a:rPr>
              <a:t>ניתן לתקצב רק בקרנות שמאשרות שכר חוקר ראשי.</a:t>
            </a:r>
          </a:p>
          <a:p>
            <a:pPr lvl="2"/>
            <a:r>
              <a:rPr lang="he-IL" b="0" i="0" u="none" strike="noStrike" baseline="0" dirty="0">
                <a:solidFill>
                  <a:srgbClr val="002060"/>
                </a:solidFill>
                <a:latin typeface="Rubik-Regular"/>
              </a:rPr>
              <a:t>תוספת מחקר ב' עד 25% משולמת מכספי האוניברסיטה בהתאם לתקנון ומדרגות הזכאות של ות"ת</a:t>
            </a:r>
            <a:r>
              <a:rPr lang="he-IL" sz="1800" b="0" i="0" u="none" strike="noStrike" baseline="0" dirty="0">
                <a:solidFill>
                  <a:srgbClr val="002060"/>
                </a:solidFill>
                <a:latin typeface="Rubik-Regular"/>
              </a:rPr>
              <a:t>, האחוז נקבע לפי גובה המענק ומספר החוקרים.</a:t>
            </a:r>
          </a:p>
          <a:p>
            <a:pPr lvl="2"/>
            <a:r>
              <a:rPr lang="he-IL" b="0" i="0" u="none" strike="noStrike" baseline="0" dirty="0">
                <a:solidFill>
                  <a:srgbClr val="002060"/>
                </a:solidFill>
                <a:latin typeface="Rubik-Regular"/>
              </a:rPr>
              <a:t>ריבוי מענקי מחקר 5%- לחוקר שמנהל במקביל שני מענקים ויותר.</a:t>
            </a:r>
            <a:r>
              <a:rPr lang="he-IL" dirty="0">
                <a:solidFill>
                  <a:srgbClr val="00206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2"/>
            <a:endParaRPr lang="he-IL" b="0" i="0" u="none" strike="noStrike" baseline="0" dirty="0">
              <a:solidFill>
                <a:srgbClr val="002060"/>
              </a:solidFill>
              <a:latin typeface="Rubik-Regula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002060"/>
                </a:solidFill>
              </a:rPr>
              <a:t>חברי סגל בשבתון או בחופשה ללא תשלום אינם זכאים לתוספת מחקר.</a:t>
            </a: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002060"/>
                </a:solidFill>
              </a:rPr>
              <a:t>חברי סגל אשר נמצאים בשבתון בארץ- זכאים לתוספת מחקר א' בהסכמת המממן.</a:t>
            </a:r>
          </a:p>
          <a:p>
            <a:r>
              <a:rPr lang="he-IL" dirty="0">
                <a:solidFill>
                  <a:srgbClr val="002060"/>
                </a:solidFill>
              </a:rPr>
              <a:t>לצורך קביעת הזכאות של חוקר בחודש נתון, יילקחו בחשבון הסכומים הכוללים של כל מענקי המחקר העומדים לרשותו באותו חודש.</a:t>
            </a:r>
          </a:p>
          <a:p>
            <a:br>
              <a:rPr lang="he-IL" dirty="0"/>
            </a:br>
            <a:endParaRPr lang="en-US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1774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72B3F35-4F43-4345-BB3A-F46165F2B2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279" y="1044584"/>
            <a:ext cx="11812958" cy="532403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he-IL" sz="1800" dirty="0">
                <a:solidFill>
                  <a:srgbClr val="002060"/>
                </a:solidFill>
              </a:rPr>
              <a:t>רשות המחקר מסייעת בתהליכי רכש לחוקרים שאין להם סיוע אדמיניסטרטיבי.</a:t>
            </a:r>
            <a:r>
              <a:rPr lang="he-IL" sz="1800" b="1" dirty="0">
                <a:solidFill>
                  <a:srgbClr val="002060"/>
                </a:solidFill>
                <a:latin typeface="Rubik-Bold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sz="1800" b="1" dirty="0">
                <a:solidFill>
                  <a:srgbClr val="002060"/>
                </a:solidFill>
                <a:latin typeface="Rubik-Bold"/>
              </a:rPr>
              <a:t>סיגלית רוזנבלט- אחראית רכש</a:t>
            </a:r>
            <a:r>
              <a:rPr lang="he-IL" sz="1800" dirty="0">
                <a:solidFill>
                  <a:srgbClr val="002060"/>
                </a:solidFill>
                <a:latin typeface="Rubik-Regular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sz="1800" b="0" i="0" u="none" strike="noStrike" baseline="0" dirty="0">
                <a:solidFill>
                  <a:srgbClr val="002060"/>
                </a:solidFill>
                <a:latin typeface="Rubik-Regular"/>
              </a:rPr>
              <a:t>בכל פנייה לכתב/ ליידע את מנהל המענק.</a:t>
            </a:r>
          </a:p>
          <a:p>
            <a:pPr marL="0" indent="0">
              <a:spcBef>
                <a:spcPts val="0"/>
              </a:spcBef>
              <a:buNone/>
            </a:pPr>
            <a:endParaRPr lang="he-IL" sz="1800" dirty="0">
              <a:solidFill>
                <a:srgbClr val="002060"/>
              </a:solidFill>
              <a:latin typeface="Rubik-Regular"/>
            </a:endParaRPr>
          </a:p>
          <a:p>
            <a:pPr algn="r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b="1" dirty="0">
                <a:solidFill>
                  <a:srgbClr val="002060"/>
                </a:solidFill>
              </a:rPr>
              <a:t>STO</a:t>
            </a:r>
            <a:r>
              <a:rPr lang="he-IL" sz="1800" b="1" dirty="0">
                <a:solidFill>
                  <a:srgbClr val="002060"/>
                </a:solidFill>
              </a:rPr>
              <a:t> שריון מהמחסן/ שכפול- </a:t>
            </a:r>
            <a:r>
              <a:rPr lang="he-IL" sz="1800" b="0" i="0" dirty="0">
                <a:solidFill>
                  <a:srgbClr val="002060"/>
                </a:solidFill>
                <a:effectLst/>
                <a:latin typeface="Custom"/>
              </a:rPr>
              <a:t>תהליך רכש פנימי לרכישת ציוד מהמחסן באוניברסיטה (כיבוד, ציוד משרדי, ציוד למחקר שקיים באוניברסיטה, מחסן טכני) או עבודת דפוס מבית הדפוס באוניברסיטה.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sz="1800" dirty="0">
                <a:solidFill>
                  <a:srgbClr val="002060"/>
                </a:solidFill>
                <a:latin typeface="Custom"/>
              </a:rPr>
              <a:t>   </a:t>
            </a:r>
            <a:r>
              <a:rPr lang="he-IL" sz="1800" u="sng" dirty="0">
                <a:solidFill>
                  <a:srgbClr val="002060"/>
                </a:solidFill>
              </a:rPr>
              <a:t>הבקשה תכלול מספר סעיף תקציבי לחיוב, פרטי איש קשר- נייד ומייל, נקודת קבלת הטובין באוניברסיטה (בניין וחדר).</a:t>
            </a:r>
          </a:p>
          <a:p>
            <a:pPr marL="0" indent="0">
              <a:spcBef>
                <a:spcPts val="0"/>
              </a:spcBef>
              <a:buNone/>
            </a:pPr>
            <a:endParaRPr lang="he-IL" sz="1800" dirty="0">
              <a:solidFill>
                <a:srgbClr val="002060"/>
              </a:solidFill>
            </a:endParaRPr>
          </a:p>
          <a:p>
            <a:pPr algn="r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he-IL" sz="1800" b="1" dirty="0">
                <a:solidFill>
                  <a:srgbClr val="002060"/>
                </a:solidFill>
              </a:rPr>
              <a:t>דרישת רכש- </a:t>
            </a:r>
            <a:r>
              <a:rPr lang="he-IL" sz="1800" dirty="0">
                <a:solidFill>
                  <a:srgbClr val="002060"/>
                </a:solidFill>
              </a:rPr>
              <a:t>רכישת מספק חיצוני.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he-IL" sz="1800" b="0" i="0" dirty="0">
                <a:solidFill>
                  <a:srgbClr val="002060"/>
                </a:solidFill>
                <a:effectLst/>
                <a:latin typeface="Custom"/>
              </a:rPr>
              <a:t>    דרישת רכש משמשת לצורך רכש חיצוני (שאינו ממלאי האוניברסיטה) מספקים חיצוניים, המתבצע באמצעות קנייני האוניברסיטה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sz="1800" dirty="0">
                <a:solidFill>
                  <a:srgbClr val="002060"/>
                </a:solidFill>
                <a:latin typeface="Custom"/>
              </a:rPr>
              <a:t>    </a:t>
            </a:r>
            <a:r>
              <a:rPr lang="he-IL" sz="1800" b="0" i="0" dirty="0">
                <a:solidFill>
                  <a:srgbClr val="002060"/>
                </a:solidFill>
                <a:effectLst/>
                <a:latin typeface="Custom"/>
              </a:rPr>
              <a:t>שבמחלקת הרכש.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sz="1800" dirty="0">
                <a:solidFill>
                  <a:srgbClr val="002060"/>
                </a:solidFill>
              </a:rPr>
              <a:t>    </a:t>
            </a:r>
            <a:r>
              <a:rPr lang="he-IL" sz="1800" u="sng" dirty="0">
                <a:solidFill>
                  <a:srgbClr val="002060"/>
                </a:solidFill>
              </a:rPr>
              <a:t>הבקשה תכלול מספר סעיף תקציבי לחיוב, פרטי איש קשר- נייד ומייל, נקודת קבלת הטובין באוניברסיטה (בניין וחדר).</a:t>
            </a:r>
          </a:p>
          <a:p>
            <a:pPr marL="0" indent="0" algn="r">
              <a:spcBef>
                <a:spcPts val="0"/>
              </a:spcBef>
              <a:buNone/>
            </a:pPr>
            <a:endParaRPr lang="he-IL" sz="1800" dirty="0">
              <a:solidFill>
                <a:srgbClr val="002060"/>
              </a:solidFill>
            </a:endParaRPr>
          </a:p>
          <a:p>
            <a:pPr algn="r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he-IL" sz="1800" b="1" dirty="0">
                <a:solidFill>
                  <a:srgbClr val="002060"/>
                </a:solidFill>
              </a:rPr>
              <a:t>הזמנת תחזוקה- </a:t>
            </a:r>
            <a:r>
              <a:rPr lang="he-IL" sz="1800" b="0" i="0" dirty="0">
                <a:solidFill>
                  <a:srgbClr val="002060"/>
                </a:solidFill>
                <a:effectLst/>
                <a:latin typeface="Custom"/>
              </a:rPr>
              <a:t>כאשר יש צורך בבקשת תחזוקה בתוך האוניברסיטה כגון העברת קו טלפון, צביעת חדר וכד'.</a:t>
            </a:r>
          </a:p>
          <a:p>
            <a:pPr marL="0" indent="0" algn="r">
              <a:spcBef>
                <a:spcPts val="0"/>
              </a:spcBef>
              <a:buNone/>
            </a:pPr>
            <a:endParaRPr lang="he-IL" sz="1800" b="0" i="0" dirty="0">
              <a:solidFill>
                <a:srgbClr val="002060"/>
              </a:solidFill>
              <a:effectLst/>
              <a:latin typeface="Custom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he-IL" sz="1800" b="1" i="0" u="none" strike="noStrike" baseline="0" dirty="0">
                <a:solidFill>
                  <a:srgbClr val="002060"/>
                </a:solidFill>
                <a:latin typeface="Rubik-Regular"/>
              </a:rPr>
              <a:t>תהליך רכש יכול לקחת זמן ולכן יש לתכנן הזמנת מוצרים, ציוד ושירותים. </a:t>
            </a:r>
          </a:p>
          <a:p>
            <a:pPr marL="0" lvl="0" indent="0" algn="r">
              <a:spcBef>
                <a:spcPts val="0"/>
              </a:spcBef>
              <a:buNone/>
            </a:pPr>
            <a:endParaRPr lang="en-US" sz="1900" dirty="0">
              <a:solidFill>
                <a:srgbClr val="002060"/>
              </a:solidFill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51768BF-DC0E-4CB2-B501-31DD69815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09"/>
            <a:ext cx="1276350" cy="120015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66B56575-2CC1-42BE-BBD9-298A860AA4D6}"/>
              </a:ext>
            </a:extLst>
          </p:cNvPr>
          <p:cNvSpPr/>
          <p:nvPr/>
        </p:nvSpPr>
        <p:spPr>
          <a:xfrm>
            <a:off x="5886450" y="6581775"/>
            <a:ext cx="6305549" cy="276225"/>
          </a:xfrm>
          <a:prstGeom prst="rect">
            <a:avLst/>
          </a:prstGeom>
          <a:solidFill>
            <a:srgbClr val="011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4702D3C1-8015-4644-9EB8-067F3D6D5F07}"/>
              </a:ext>
            </a:extLst>
          </p:cNvPr>
          <p:cNvSpPr/>
          <p:nvPr/>
        </p:nvSpPr>
        <p:spPr>
          <a:xfrm>
            <a:off x="2943225" y="6586537"/>
            <a:ext cx="2943225" cy="276225"/>
          </a:xfrm>
          <a:prstGeom prst="rect">
            <a:avLst/>
          </a:prstGeom>
          <a:solidFill>
            <a:srgbClr val="08BB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54D61317-824B-4ED3-8537-04DAB65A7340}"/>
              </a:ext>
            </a:extLst>
          </p:cNvPr>
          <p:cNvSpPr/>
          <p:nvPr/>
        </p:nvSpPr>
        <p:spPr>
          <a:xfrm>
            <a:off x="0" y="6577013"/>
            <a:ext cx="2943225" cy="276225"/>
          </a:xfrm>
          <a:prstGeom prst="rect">
            <a:avLst/>
          </a:prstGeom>
          <a:solidFill>
            <a:srgbClr val="88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64B7416D-E00B-4D0D-AF8B-7EEC0EBE4F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44"/>
          <a:stretch/>
        </p:blipFill>
        <p:spPr>
          <a:xfrm>
            <a:off x="-1123135" y="3854153"/>
            <a:ext cx="5691797" cy="2740473"/>
          </a:xfrm>
          <a:prstGeom prst="rect">
            <a:avLst/>
          </a:prstGeom>
        </p:spPr>
      </p:pic>
      <p:sp>
        <p:nvSpPr>
          <p:cNvPr id="11" name="מלבן 8">
            <a:extLst>
              <a:ext uri="{FF2B5EF4-FFF2-40B4-BE49-F238E27FC236}">
                <a16:creationId xmlns:a16="http://schemas.microsoft.com/office/drawing/2014/main" id="{EFBD7E27-73D3-48D9-A2C6-593CF41E7CB5}"/>
              </a:ext>
            </a:extLst>
          </p:cNvPr>
          <p:cNvSpPr/>
          <p:nvPr/>
        </p:nvSpPr>
        <p:spPr>
          <a:xfrm>
            <a:off x="1276352" y="34154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ctr"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sha" panose="020B0502040204020203" pitchFamily="34" charset="-79"/>
                <a:cs typeface="Gisha" panose="020B0502040204020203" pitchFamily="34" charset="-79"/>
              </a:rPr>
              <a:t>רכש-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he-IL" sz="3600" b="1" dirty="0">
                <a:solidFill>
                  <a:schemeClr val="bg1"/>
                </a:solidFill>
                <a:latin typeface="Arial" panose="020B0604020202020204" pitchFamily="34" charset="0"/>
              </a:rPr>
              <a:t>דרישות, שריונים מהמחסן (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STO</a:t>
            </a:r>
            <a:r>
              <a:rPr lang="he-IL" sz="3600" b="1" dirty="0">
                <a:solidFill>
                  <a:schemeClr val="bg1"/>
                </a:solidFill>
                <a:latin typeface="Arial" panose="020B0604020202020204" pitchFamily="34" charset="0"/>
              </a:rPr>
              <a:t>) והזמנות תחזוקה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0326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51768BF-DC0E-4CB2-B501-31DD69815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09"/>
            <a:ext cx="1276350" cy="120015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66B56575-2CC1-42BE-BBD9-298A860AA4D6}"/>
              </a:ext>
            </a:extLst>
          </p:cNvPr>
          <p:cNvSpPr/>
          <p:nvPr/>
        </p:nvSpPr>
        <p:spPr>
          <a:xfrm>
            <a:off x="5886450" y="6581775"/>
            <a:ext cx="6305549" cy="276225"/>
          </a:xfrm>
          <a:prstGeom prst="rect">
            <a:avLst/>
          </a:prstGeom>
          <a:solidFill>
            <a:srgbClr val="011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4702D3C1-8015-4644-9EB8-067F3D6D5F07}"/>
              </a:ext>
            </a:extLst>
          </p:cNvPr>
          <p:cNvSpPr/>
          <p:nvPr/>
        </p:nvSpPr>
        <p:spPr>
          <a:xfrm>
            <a:off x="2943225" y="6586537"/>
            <a:ext cx="2943225" cy="276225"/>
          </a:xfrm>
          <a:prstGeom prst="rect">
            <a:avLst/>
          </a:prstGeom>
          <a:solidFill>
            <a:srgbClr val="08BB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54D61317-824B-4ED3-8537-04DAB65A7340}"/>
              </a:ext>
            </a:extLst>
          </p:cNvPr>
          <p:cNvSpPr/>
          <p:nvPr/>
        </p:nvSpPr>
        <p:spPr>
          <a:xfrm>
            <a:off x="0" y="6577013"/>
            <a:ext cx="2943225" cy="276225"/>
          </a:xfrm>
          <a:prstGeom prst="rect">
            <a:avLst/>
          </a:prstGeom>
          <a:solidFill>
            <a:srgbClr val="88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64B7416D-E00B-4D0D-AF8B-7EEC0EBE4F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44"/>
          <a:stretch/>
        </p:blipFill>
        <p:spPr>
          <a:xfrm>
            <a:off x="-1544234" y="4285751"/>
            <a:ext cx="5691797" cy="2888027"/>
          </a:xfrm>
          <a:prstGeom prst="rect">
            <a:avLst/>
          </a:prstGeom>
        </p:spPr>
      </p:pic>
      <p:sp>
        <p:nvSpPr>
          <p:cNvPr id="11" name="מלבן 8">
            <a:extLst>
              <a:ext uri="{FF2B5EF4-FFF2-40B4-BE49-F238E27FC236}">
                <a16:creationId xmlns:a16="http://schemas.microsoft.com/office/drawing/2014/main" id="{EFBD7E27-73D3-48D9-A2C6-593CF41E7CB5}"/>
              </a:ext>
            </a:extLst>
          </p:cNvPr>
          <p:cNvSpPr/>
          <p:nvPr/>
        </p:nvSpPr>
        <p:spPr>
          <a:xfrm>
            <a:off x="1276352" y="34154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ctr"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sha" panose="020B0502040204020203" pitchFamily="34" charset="-79"/>
                <a:cs typeface="Gisha" panose="020B0502040204020203" pitchFamily="34" charset="-79"/>
              </a:rPr>
              <a:t>תהליך רכש לשירותים ולטובין</a:t>
            </a:r>
            <a:endParaRPr lang="he-IL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BA6E2C43-152A-49ED-850B-CB54D7833805}"/>
              </a:ext>
            </a:extLst>
          </p:cNvPr>
          <p:cNvSpPr/>
          <p:nvPr/>
        </p:nvSpPr>
        <p:spPr>
          <a:xfrm>
            <a:off x="8959552" y="1183394"/>
            <a:ext cx="1978352" cy="457200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he-IL" sz="1400" b="1" dirty="0">
                <a:solidFill>
                  <a:schemeClr val="bg1"/>
                </a:solidFill>
                <a:latin typeface="Calibri"/>
              </a:rPr>
              <a:t>בדיקה שהספק קיים/ פתיחת ספק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4" name="Rounded Rectangle 3">
            <a:extLst>
              <a:ext uri="{FF2B5EF4-FFF2-40B4-BE49-F238E27FC236}">
                <a16:creationId xmlns:a16="http://schemas.microsoft.com/office/drawing/2014/main" id="{5ED2A1D9-7C8A-4CB7-848A-0EFC863062E6}"/>
              </a:ext>
            </a:extLst>
          </p:cNvPr>
          <p:cNvSpPr/>
          <p:nvPr/>
        </p:nvSpPr>
        <p:spPr>
          <a:xfrm>
            <a:off x="6633672" y="2069444"/>
            <a:ext cx="1942745" cy="457200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he-IL" sz="1400" b="1" dirty="0">
                <a:solidFill>
                  <a:schemeClr val="bg1"/>
                </a:solidFill>
                <a:latin typeface="Calibri"/>
              </a:rPr>
              <a:t>התקשרות מול הספק לקבלת הצעת מחיר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A01A02DB-8FB3-4D63-8CEA-B4818E843BCD}"/>
              </a:ext>
            </a:extLst>
          </p:cNvPr>
          <p:cNvSpPr/>
          <p:nvPr/>
        </p:nvSpPr>
        <p:spPr>
          <a:xfrm>
            <a:off x="6615869" y="2650105"/>
            <a:ext cx="1942745" cy="457200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he-IL" sz="1400" b="1" dirty="0">
                <a:solidFill>
                  <a:schemeClr val="bg1"/>
                </a:solidFill>
                <a:latin typeface="Calibri"/>
              </a:rPr>
              <a:t>העברת הצעת מחיר ומסמכים נלווים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2A23F30A-0F5C-4024-8C8D-66C158F00E32}"/>
              </a:ext>
            </a:extLst>
          </p:cNvPr>
          <p:cNvSpPr/>
          <p:nvPr/>
        </p:nvSpPr>
        <p:spPr>
          <a:xfrm>
            <a:off x="6651477" y="3249399"/>
            <a:ext cx="1942744" cy="457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he-IL" sz="1400" b="1" dirty="0">
                <a:solidFill>
                  <a:schemeClr val="bg1"/>
                </a:solidFill>
                <a:latin typeface="Rubik-Regular"/>
              </a:rPr>
              <a:t>הקמת דרישת רכש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191D5151-0521-4655-BDA7-372A0EC0944A}"/>
              </a:ext>
            </a:extLst>
          </p:cNvPr>
          <p:cNvSpPr/>
          <p:nvPr/>
        </p:nvSpPr>
        <p:spPr>
          <a:xfrm>
            <a:off x="6651477" y="3818284"/>
            <a:ext cx="1978351" cy="457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he-IL" sz="1400" b="1" dirty="0">
                <a:solidFill>
                  <a:schemeClr val="bg1"/>
                </a:solidFill>
                <a:latin typeface="Calibri"/>
              </a:rPr>
              <a:t>אישור הדרישה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AF0C1C26-7642-485D-BA8B-B8A98E505501}"/>
              </a:ext>
            </a:extLst>
          </p:cNvPr>
          <p:cNvSpPr/>
          <p:nvPr/>
        </p:nvSpPr>
        <p:spPr>
          <a:xfrm>
            <a:off x="4093436" y="4891625"/>
            <a:ext cx="2230452" cy="452438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he-IL" sz="1400" b="1" dirty="0">
                <a:solidFill>
                  <a:schemeClr val="bg1"/>
                </a:solidFill>
                <a:latin typeface="Calibri"/>
              </a:rPr>
              <a:t>קבלת השירות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9" name="Rounded Rectangle 8">
            <a:extLst>
              <a:ext uri="{FF2B5EF4-FFF2-40B4-BE49-F238E27FC236}">
                <a16:creationId xmlns:a16="http://schemas.microsoft.com/office/drawing/2014/main" id="{3C808626-A3C9-460D-9D22-BC308CFE8A7E}"/>
              </a:ext>
            </a:extLst>
          </p:cNvPr>
          <p:cNvSpPr/>
          <p:nvPr/>
        </p:nvSpPr>
        <p:spPr>
          <a:xfrm>
            <a:off x="4093436" y="6010808"/>
            <a:ext cx="2230452" cy="399429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he-IL" sz="1400" b="1" dirty="0">
                <a:solidFill>
                  <a:schemeClr val="bg1"/>
                </a:solidFill>
                <a:latin typeface="Calibri"/>
              </a:rPr>
              <a:t>העברת התשלום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91831F7C-BE00-4FBE-9FD5-30781285AF9C}"/>
              </a:ext>
            </a:extLst>
          </p:cNvPr>
          <p:cNvSpPr/>
          <p:nvPr/>
        </p:nvSpPr>
        <p:spPr>
          <a:xfrm>
            <a:off x="4093436" y="4339456"/>
            <a:ext cx="2230452" cy="457200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he-IL" sz="1400" b="1" dirty="0">
                <a:solidFill>
                  <a:schemeClr val="bg1"/>
                </a:solidFill>
                <a:latin typeface="Calibri"/>
              </a:rPr>
              <a:t>הוצאת הזמנה ושליחה לספק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FCA0DC58-CDFB-4F07-A339-3671E0B965FB}"/>
              </a:ext>
            </a:extLst>
          </p:cNvPr>
          <p:cNvSpPr/>
          <p:nvPr/>
        </p:nvSpPr>
        <p:spPr>
          <a:xfrm>
            <a:off x="1826304" y="887150"/>
            <a:ext cx="5908707" cy="616547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he-IL" sz="1400" b="1" dirty="0">
                <a:solidFill>
                  <a:schemeClr val="bg1"/>
                </a:solidFill>
              </a:rPr>
              <a:t>רצוי להשתמש בספקים שקיימים (ניתן לברר ברכש). במקרים חריגים ניתן לבקש מהרכש לפתוח ספק חדש ואז על על החוקר להגיש </a:t>
            </a:r>
            <a:r>
              <a:rPr lang="he-IL" sz="14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בקשה מקוונת </a:t>
            </a:r>
            <a:r>
              <a:rPr lang="he-IL" sz="1400" b="1" i="1" u="sng" dirty="0">
                <a:solidFill>
                  <a:schemeClr val="bg1"/>
                </a:solidFill>
                <a:effectLst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בקישור הזה</a:t>
            </a:r>
            <a:r>
              <a:rPr lang="he-IL" sz="1400" b="1" i="1" u="sng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.</a:t>
            </a: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24" name="Rounded Rectangle 2">
            <a:extLst>
              <a:ext uri="{FF2B5EF4-FFF2-40B4-BE49-F238E27FC236}">
                <a16:creationId xmlns:a16="http://schemas.microsoft.com/office/drawing/2014/main" id="{B0B64A08-FC7F-48A1-B142-DFEC889B4411}"/>
              </a:ext>
            </a:extLst>
          </p:cNvPr>
          <p:cNvSpPr/>
          <p:nvPr/>
        </p:nvSpPr>
        <p:spPr>
          <a:xfrm>
            <a:off x="8054589" y="1484765"/>
            <a:ext cx="539632" cy="4572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he-IL" sz="1400" b="1" dirty="0">
                <a:solidFill>
                  <a:schemeClr val="bg1"/>
                </a:solidFill>
                <a:latin typeface="Calibri"/>
              </a:rPr>
              <a:t>כן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0" name="Rounded Rectangle 2">
            <a:extLst>
              <a:ext uri="{FF2B5EF4-FFF2-40B4-BE49-F238E27FC236}">
                <a16:creationId xmlns:a16="http://schemas.microsoft.com/office/drawing/2014/main" id="{C6D3087E-9C2B-4A25-BE62-80B9392E9A6C}"/>
              </a:ext>
            </a:extLst>
          </p:cNvPr>
          <p:cNvSpPr/>
          <p:nvPr/>
        </p:nvSpPr>
        <p:spPr>
          <a:xfrm>
            <a:off x="8054589" y="967793"/>
            <a:ext cx="531085" cy="4572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r>
              <a:rPr lang="he-IL" sz="1400" b="1" dirty="0">
                <a:solidFill>
                  <a:schemeClr val="bg1"/>
                </a:solidFill>
                <a:latin typeface="Calibri"/>
              </a:rPr>
              <a:t>לא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cxnSp>
        <p:nvCxnSpPr>
          <p:cNvPr id="36" name="מחבר חץ ישר 35">
            <a:extLst>
              <a:ext uri="{FF2B5EF4-FFF2-40B4-BE49-F238E27FC236}">
                <a16:creationId xmlns:a16="http://schemas.microsoft.com/office/drawing/2014/main" id="{CB175AF4-0193-4D30-A612-2BFCA1250B0C}"/>
              </a:ext>
            </a:extLst>
          </p:cNvPr>
          <p:cNvCxnSpPr>
            <a:cxnSpLocks/>
          </p:cNvCxnSpPr>
          <p:nvPr/>
        </p:nvCxnSpPr>
        <p:spPr>
          <a:xfrm flipH="1">
            <a:off x="7788781" y="1183394"/>
            <a:ext cx="1758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חץ ישר 38">
            <a:extLst>
              <a:ext uri="{FF2B5EF4-FFF2-40B4-BE49-F238E27FC236}">
                <a16:creationId xmlns:a16="http://schemas.microsoft.com/office/drawing/2014/main" id="{68BAB7BD-A4BB-46E0-BB33-8A4AA9DB263B}"/>
              </a:ext>
            </a:extLst>
          </p:cNvPr>
          <p:cNvCxnSpPr>
            <a:cxnSpLocks/>
          </p:cNvCxnSpPr>
          <p:nvPr/>
        </p:nvCxnSpPr>
        <p:spPr>
          <a:xfrm flipH="1" flipV="1">
            <a:off x="8693213" y="1284519"/>
            <a:ext cx="168776" cy="127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חץ ישר 41">
            <a:extLst>
              <a:ext uri="{FF2B5EF4-FFF2-40B4-BE49-F238E27FC236}">
                <a16:creationId xmlns:a16="http://schemas.microsoft.com/office/drawing/2014/main" id="{6771B652-A0CA-4993-B104-C2E7FB10B07C}"/>
              </a:ext>
            </a:extLst>
          </p:cNvPr>
          <p:cNvCxnSpPr>
            <a:cxnSpLocks/>
          </p:cNvCxnSpPr>
          <p:nvPr/>
        </p:nvCxnSpPr>
        <p:spPr>
          <a:xfrm flipH="1">
            <a:off x="8688225" y="1595663"/>
            <a:ext cx="185869" cy="44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>
            <a:extLst>
              <a:ext uri="{FF2B5EF4-FFF2-40B4-BE49-F238E27FC236}">
                <a16:creationId xmlns:a16="http://schemas.microsoft.com/office/drawing/2014/main" id="{A3B11BAF-9FA7-41D4-B7AD-E92033424740}"/>
              </a:ext>
            </a:extLst>
          </p:cNvPr>
          <p:cNvCxnSpPr>
            <a:cxnSpLocks/>
            <a:stCxn id="24" idx="2"/>
            <a:endCxn id="24" idx="2"/>
          </p:cNvCxnSpPr>
          <p:nvPr/>
        </p:nvCxnSpPr>
        <p:spPr>
          <a:xfrm>
            <a:off x="8324405" y="194196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ישר 49">
            <a:extLst>
              <a:ext uri="{FF2B5EF4-FFF2-40B4-BE49-F238E27FC236}">
                <a16:creationId xmlns:a16="http://schemas.microsoft.com/office/drawing/2014/main" id="{259EA62B-8C1D-4283-A173-91605A00759E}"/>
              </a:ext>
            </a:extLst>
          </p:cNvPr>
          <p:cNvCxnSpPr>
            <a:cxnSpLocks/>
            <a:stCxn id="24" idx="2"/>
            <a:endCxn id="14" idx="0"/>
          </p:cNvCxnSpPr>
          <p:nvPr/>
        </p:nvCxnSpPr>
        <p:spPr>
          <a:xfrm flipH="1">
            <a:off x="7605045" y="1941965"/>
            <a:ext cx="719360" cy="127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ישר 51">
            <a:extLst>
              <a:ext uri="{FF2B5EF4-FFF2-40B4-BE49-F238E27FC236}">
                <a16:creationId xmlns:a16="http://schemas.microsoft.com/office/drawing/2014/main" id="{D3516144-C775-42E3-8A2D-A5401AB86510}"/>
              </a:ext>
            </a:extLst>
          </p:cNvPr>
          <p:cNvCxnSpPr/>
          <p:nvPr/>
        </p:nvCxnSpPr>
        <p:spPr>
          <a:xfrm>
            <a:off x="7585816" y="2526644"/>
            <a:ext cx="0" cy="127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מחבר ישר 52">
            <a:extLst>
              <a:ext uri="{FF2B5EF4-FFF2-40B4-BE49-F238E27FC236}">
                <a16:creationId xmlns:a16="http://schemas.microsoft.com/office/drawing/2014/main" id="{7461E273-E623-49F3-A643-997D0F1D6709}"/>
              </a:ext>
            </a:extLst>
          </p:cNvPr>
          <p:cNvCxnSpPr>
            <a:cxnSpLocks/>
          </p:cNvCxnSpPr>
          <p:nvPr/>
        </p:nvCxnSpPr>
        <p:spPr>
          <a:xfrm>
            <a:off x="7570151" y="3060427"/>
            <a:ext cx="0" cy="2036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מחבר ישר 54">
            <a:extLst>
              <a:ext uri="{FF2B5EF4-FFF2-40B4-BE49-F238E27FC236}">
                <a16:creationId xmlns:a16="http://schemas.microsoft.com/office/drawing/2014/main" id="{E39A624D-16C8-4CE5-9045-A0C654EA3D7D}"/>
              </a:ext>
            </a:extLst>
          </p:cNvPr>
          <p:cNvCxnSpPr>
            <a:cxnSpLocks/>
          </p:cNvCxnSpPr>
          <p:nvPr/>
        </p:nvCxnSpPr>
        <p:spPr>
          <a:xfrm>
            <a:off x="7550212" y="3614605"/>
            <a:ext cx="0" cy="2036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חץ: מכופף למעלה 58">
            <a:extLst>
              <a:ext uri="{FF2B5EF4-FFF2-40B4-BE49-F238E27FC236}">
                <a16:creationId xmlns:a16="http://schemas.microsoft.com/office/drawing/2014/main" id="{EECED3CC-B69F-4188-8C7A-673D134F5FB4}"/>
              </a:ext>
            </a:extLst>
          </p:cNvPr>
          <p:cNvSpPr/>
          <p:nvPr/>
        </p:nvSpPr>
        <p:spPr>
          <a:xfrm flipH="1" flipV="1">
            <a:off x="5161660" y="4005965"/>
            <a:ext cx="1448512" cy="250916"/>
          </a:xfrm>
          <a:prstGeom prst="bentUpArrow">
            <a:avLst>
              <a:gd name="adj1" fmla="val 14783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60" name="מחבר ישר 59">
            <a:extLst>
              <a:ext uri="{FF2B5EF4-FFF2-40B4-BE49-F238E27FC236}">
                <a16:creationId xmlns:a16="http://schemas.microsoft.com/office/drawing/2014/main" id="{C8CC7364-43D7-46FB-84A2-7149AB89F7AD}"/>
              </a:ext>
            </a:extLst>
          </p:cNvPr>
          <p:cNvCxnSpPr>
            <a:cxnSpLocks/>
          </p:cNvCxnSpPr>
          <p:nvPr/>
        </p:nvCxnSpPr>
        <p:spPr>
          <a:xfrm>
            <a:off x="5235725" y="4796656"/>
            <a:ext cx="0" cy="123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תיבת טקסט 68">
            <a:extLst>
              <a:ext uri="{FF2B5EF4-FFF2-40B4-BE49-F238E27FC236}">
                <a16:creationId xmlns:a16="http://schemas.microsoft.com/office/drawing/2014/main" id="{8CB0EBB0-F107-4C88-8A22-F9984DDE679A}"/>
              </a:ext>
            </a:extLst>
          </p:cNvPr>
          <p:cNvSpPr txBox="1"/>
          <p:nvPr/>
        </p:nvSpPr>
        <p:spPr>
          <a:xfrm>
            <a:off x="8601343" y="3283988"/>
            <a:ext cx="355718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he-IL" sz="1500" b="0" i="0" u="none" strike="noStrike" baseline="0" dirty="0">
                <a:solidFill>
                  <a:schemeClr val="accent1"/>
                </a:solidFill>
                <a:latin typeface="Rubik-Regular"/>
              </a:rPr>
              <a:t>גורם בפקולטה/ מנהל מעבדה/ סיגלית רוזנבלט</a:t>
            </a:r>
          </a:p>
        </p:txBody>
      </p:sp>
      <p:sp>
        <p:nvSpPr>
          <p:cNvPr id="71" name="תיבת טקסט 70">
            <a:extLst>
              <a:ext uri="{FF2B5EF4-FFF2-40B4-BE49-F238E27FC236}">
                <a16:creationId xmlns:a16="http://schemas.microsoft.com/office/drawing/2014/main" id="{C11129DA-4D73-4848-B028-0EEAA4214310}"/>
              </a:ext>
            </a:extLst>
          </p:cNvPr>
          <p:cNvSpPr txBox="1"/>
          <p:nvPr/>
        </p:nvSpPr>
        <p:spPr>
          <a:xfrm>
            <a:off x="2845750" y="4368993"/>
            <a:ext cx="11472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he-IL" sz="1500" b="0" i="0" u="none" strike="noStrike" baseline="0" dirty="0">
                <a:solidFill>
                  <a:schemeClr val="accent1"/>
                </a:solidFill>
                <a:latin typeface="Rubik-Regular"/>
              </a:rPr>
              <a:t>קניין רכש</a:t>
            </a:r>
          </a:p>
        </p:txBody>
      </p:sp>
      <p:cxnSp>
        <p:nvCxnSpPr>
          <p:cNvPr id="75" name="מחבר ישר 74">
            <a:extLst>
              <a:ext uri="{FF2B5EF4-FFF2-40B4-BE49-F238E27FC236}">
                <a16:creationId xmlns:a16="http://schemas.microsoft.com/office/drawing/2014/main" id="{28ACCA35-DB96-4048-8C9E-94C728CBDA19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5208662" y="5344063"/>
            <a:ext cx="0" cy="666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תיבת טקסט 78">
            <a:extLst>
              <a:ext uri="{FF2B5EF4-FFF2-40B4-BE49-F238E27FC236}">
                <a16:creationId xmlns:a16="http://schemas.microsoft.com/office/drawing/2014/main" id="{2932355C-56B8-422E-AE2D-5604DA4C5026}"/>
              </a:ext>
            </a:extLst>
          </p:cNvPr>
          <p:cNvSpPr txBox="1"/>
          <p:nvPr/>
        </p:nvSpPr>
        <p:spPr>
          <a:xfrm>
            <a:off x="2760292" y="4908796"/>
            <a:ext cx="123273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500" b="0" i="0" u="none" strike="noStrike" baseline="0" dirty="0">
                <a:solidFill>
                  <a:schemeClr val="accent1"/>
                </a:solidFill>
                <a:latin typeface="Rubik-Regular"/>
              </a:rPr>
              <a:t>חוקר/ ספק</a:t>
            </a:r>
            <a:endParaRPr lang="he-IL" sz="1500" dirty="0">
              <a:solidFill>
                <a:schemeClr val="accent1"/>
              </a:solidFill>
            </a:endParaRPr>
          </a:p>
        </p:txBody>
      </p:sp>
      <p:sp>
        <p:nvSpPr>
          <p:cNvPr id="81" name="תיבת טקסט 80">
            <a:extLst>
              <a:ext uri="{FF2B5EF4-FFF2-40B4-BE49-F238E27FC236}">
                <a16:creationId xmlns:a16="http://schemas.microsoft.com/office/drawing/2014/main" id="{0357C646-F9E3-47BF-AD5F-8AFCC129FCEA}"/>
              </a:ext>
            </a:extLst>
          </p:cNvPr>
          <p:cNvSpPr txBox="1"/>
          <p:nvPr/>
        </p:nvSpPr>
        <p:spPr>
          <a:xfrm>
            <a:off x="2290273" y="6013640"/>
            <a:ext cx="17027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500" dirty="0">
                <a:solidFill>
                  <a:schemeClr val="accent1"/>
                </a:solidFill>
                <a:latin typeface="Rubik-Regular"/>
              </a:rPr>
              <a:t>רכש/ מחלקת ספקים</a:t>
            </a:r>
            <a:endParaRPr lang="he-IL" sz="1500" dirty="0">
              <a:solidFill>
                <a:schemeClr val="accent1"/>
              </a:solidFill>
            </a:endParaRPr>
          </a:p>
        </p:txBody>
      </p:sp>
      <p:sp>
        <p:nvSpPr>
          <p:cNvPr id="83" name="תיבת טקסט 82">
            <a:extLst>
              <a:ext uri="{FF2B5EF4-FFF2-40B4-BE49-F238E27FC236}">
                <a16:creationId xmlns:a16="http://schemas.microsoft.com/office/drawing/2014/main" id="{1725ED27-805D-4083-AA95-693A605FAC0F}"/>
              </a:ext>
            </a:extLst>
          </p:cNvPr>
          <p:cNvSpPr txBox="1"/>
          <p:nvPr/>
        </p:nvSpPr>
        <p:spPr>
          <a:xfrm>
            <a:off x="10950900" y="1252178"/>
            <a:ext cx="704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500" b="0" i="0" u="none" strike="noStrike" baseline="0" dirty="0">
                <a:solidFill>
                  <a:schemeClr val="accent1"/>
                </a:solidFill>
                <a:latin typeface="Rubik-Regular"/>
              </a:rPr>
              <a:t>חוקר </a:t>
            </a:r>
            <a:r>
              <a:rPr lang="he-IL" sz="1800" b="0" i="0" u="none" strike="noStrike" baseline="0" dirty="0">
                <a:solidFill>
                  <a:srgbClr val="0087B4"/>
                </a:solidFill>
                <a:latin typeface="Rubik-Regular"/>
              </a:rPr>
              <a:t> </a:t>
            </a:r>
            <a:endParaRPr lang="he-IL" dirty="0"/>
          </a:p>
        </p:txBody>
      </p:sp>
      <p:sp>
        <p:nvSpPr>
          <p:cNvPr id="84" name="תיבת טקסט 83">
            <a:extLst>
              <a:ext uri="{FF2B5EF4-FFF2-40B4-BE49-F238E27FC236}">
                <a16:creationId xmlns:a16="http://schemas.microsoft.com/office/drawing/2014/main" id="{BE6B010E-036B-4043-80C7-B72C20B6013B}"/>
              </a:ext>
            </a:extLst>
          </p:cNvPr>
          <p:cNvSpPr txBox="1"/>
          <p:nvPr/>
        </p:nvSpPr>
        <p:spPr>
          <a:xfrm>
            <a:off x="8777601" y="2140188"/>
            <a:ext cx="704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500" b="0" i="0" u="none" strike="noStrike" baseline="0" dirty="0">
                <a:solidFill>
                  <a:schemeClr val="accent1"/>
                </a:solidFill>
                <a:latin typeface="Rubik-Regular"/>
              </a:rPr>
              <a:t>חוקר</a:t>
            </a:r>
            <a:r>
              <a:rPr lang="he-IL" sz="1800" b="0" i="0" u="none" strike="noStrike" baseline="0" dirty="0">
                <a:solidFill>
                  <a:srgbClr val="0087B4"/>
                </a:solidFill>
                <a:latin typeface="Rubik-Regular"/>
              </a:rPr>
              <a:t> </a:t>
            </a:r>
            <a:endParaRPr lang="he-IL" dirty="0"/>
          </a:p>
        </p:txBody>
      </p:sp>
      <p:sp>
        <p:nvSpPr>
          <p:cNvPr id="85" name="תיבת טקסט 84">
            <a:extLst>
              <a:ext uri="{FF2B5EF4-FFF2-40B4-BE49-F238E27FC236}">
                <a16:creationId xmlns:a16="http://schemas.microsoft.com/office/drawing/2014/main" id="{9D186CE3-FF23-4702-BFAC-673F1A55DF8B}"/>
              </a:ext>
            </a:extLst>
          </p:cNvPr>
          <p:cNvSpPr txBox="1"/>
          <p:nvPr/>
        </p:nvSpPr>
        <p:spPr>
          <a:xfrm>
            <a:off x="8772618" y="2764692"/>
            <a:ext cx="704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500" b="0" i="0" u="none" strike="noStrike" baseline="0" dirty="0">
                <a:solidFill>
                  <a:schemeClr val="accent1"/>
                </a:solidFill>
                <a:latin typeface="Rubik-Regular"/>
              </a:rPr>
              <a:t>חוקר</a:t>
            </a:r>
            <a:r>
              <a:rPr lang="he-IL" sz="1800" b="0" i="0" u="none" strike="noStrike" baseline="0" dirty="0">
                <a:solidFill>
                  <a:schemeClr val="accent1"/>
                </a:solidFill>
                <a:latin typeface="Rubik-Regular"/>
              </a:rPr>
              <a:t> </a:t>
            </a:r>
            <a:endParaRPr lang="he-IL" dirty="0">
              <a:solidFill>
                <a:schemeClr val="accent1"/>
              </a:solidFill>
            </a:endParaRPr>
          </a:p>
        </p:txBody>
      </p:sp>
      <p:sp>
        <p:nvSpPr>
          <p:cNvPr id="86" name="תיבת טקסט 85">
            <a:extLst>
              <a:ext uri="{FF2B5EF4-FFF2-40B4-BE49-F238E27FC236}">
                <a16:creationId xmlns:a16="http://schemas.microsoft.com/office/drawing/2014/main" id="{141270CD-D7CD-4046-B0B3-9471775D96F1}"/>
              </a:ext>
            </a:extLst>
          </p:cNvPr>
          <p:cNvSpPr txBox="1"/>
          <p:nvPr/>
        </p:nvSpPr>
        <p:spPr>
          <a:xfrm>
            <a:off x="8861989" y="3821299"/>
            <a:ext cx="12702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500" b="0" i="0" u="none" strike="noStrike" baseline="0" dirty="0">
                <a:solidFill>
                  <a:schemeClr val="accent1"/>
                </a:solidFill>
                <a:latin typeface="Rubik-Regular"/>
              </a:rPr>
              <a:t>מנהל התקציב</a:t>
            </a:r>
            <a:r>
              <a:rPr lang="he-IL" sz="1800" b="0" i="0" u="none" strike="noStrike" baseline="0" dirty="0">
                <a:solidFill>
                  <a:schemeClr val="accent1"/>
                </a:solidFill>
                <a:latin typeface="Rubik-Regular"/>
              </a:rPr>
              <a:t> </a:t>
            </a:r>
            <a:endParaRPr lang="he-IL" dirty="0">
              <a:solidFill>
                <a:schemeClr val="accent1"/>
              </a:solidFill>
            </a:endParaRPr>
          </a:p>
        </p:txBody>
      </p:sp>
      <p:sp>
        <p:nvSpPr>
          <p:cNvPr id="88" name="תיבת טקסט 87">
            <a:extLst>
              <a:ext uri="{FF2B5EF4-FFF2-40B4-BE49-F238E27FC236}">
                <a16:creationId xmlns:a16="http://schemas.microsoft.com/office/drawing/2014/main" id="{18A51320-029D-48D0-9D7F-15C00901CAF3}"/>
              </a:ext>
            </a:extLst>
          </p:cNvPr>
          <p:cNvSpPr txBox="1"/>
          <p:nvPr/>
        </p:nvSpPr>
        <p:spPr>
          <a:xfrm>
            <a:off x="455779" y="2081700"/>
            <a:ext cx="60801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he-IL" sz="1100" b="1" dirty="0">
                <a:solidFill>
                  <a:srgbClr val="002060"/>
                </a:solidFill>
                <a:latin typeface="Rubik-Regular"/>
              </a:rPr>
              <a:t>לפני קבלת השירות/ טובין החוקר יתקשר ישירות מול הספק לקבלת הצעת מחיר עבור אוניברסיטת חיפה</a:t>
            </a:r>
            <a:r>
              <a:rPr lang="he-IL" sz="1400" dirty="0">
                <a:solidFill>
                  <a:srgbClr val="002060"/>
                </a:solidFill>
                <a:latin typeface="Rubik-Regular"/>
              </a:rPr>
              <a:t>.</a:t>
            </a:r>
          </a:p>
        </p:txBody>
      </p:sp>
      <p:sp>
        <p:nvSpPr>
          <p:cNvPr id="90" name="תיבת טקסט 89">
            <a:extLst>
              <a:ext uri="{FF2B5EF4-FFF2-40B4-BE49-F238E27FC236}">
                <a16:creationId xmlns:a16="http://schemas.microsoft.com/office/drawing/2014/main" id="{02C4B232-7D85-431B-AC9B-E9AA90204EB8}"/>
              </a:ext>
            </a:extLst>
          </p:cNvPr>
          <p:cNvSpPr txBox="1"/>
          <p:nvPr/>
        </p:nvSpPr>
        <p:spPr>
          <a:xfrm>
            <a:off x="-334888" y="2586147"/>
            <a:ext cx="687081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e-IL" sz="1100" b="1" dirty="0">
                <a:solidFill>
                  <a:srgbClr val="002060"/>
                </a:solidFill>
                <a:latin typeface="Rubik-Regular"/>
              </a:rPr>
              <a:t>לסיגלית/ מנהל המענק: </a:t>
            </a:r>
          </a:p>
          <a:p>
            <a:pPr marL="0" indent="0">
              <a:buNone/>
            </a:pPr>
            <a:r>
              <a:rPr lang="he-IL" sz="1100" b="1" dirty="0">
                <a:solidFill>
                  <a:srgbClr val="002060"/>
                </a:solidFill>
                <a:latin typeface="Rubik-Regular"/>
              </a:rPr>
              <a:t>הצעת מחיר (עבור אוניברסיטת חיפה); </a:t>
            </a:r>
            <a:r>
              <a:rPr lang="he-IL" sz="1100" b="1" i="0" u="none" strike="noStrike" baseline="0" dirty="0">
                <a:solidFill>
                  <a:srgbClr val="002060"/>
                </a:solidFill>
                <a:latin typeface="Rubik-Regular"/>
              </a:rPr>
              <a:t>טופס תשומות מלא וחתום ע"י החוקר (ברכישות מעל 5000 ₪);</a:t>
            </a:r>
          </a:p>
          <a:p>
            <a:pPr marL="0" indent="0">
              <a:buNone/>
            </a:pPr>
            <a:r>
              <a:rPr lang="he-IL" sz="1100" b="1" i="0" u="none" strike="noStrike" baseline="0" dirty="0">
                <a:solidFill>
                  <a:srgbClr val="002060"/>
                </a:solidFill>
                <a:latin typeface="Rubik-Regular"/>
              </a:rPr>
              <a:t>הסבר בחירת ספק (התייחסות למקצועיות הספק וניסיונו בתחום).</a:t>
            </a:r>
            <a:endParaRPr lang="he-IL" sz="1100" b="1" dirty="0">
              <a:solidFill>
                <a:srgbClr val="002060"/>
              </a:solidFill>
              <a:latin typeface="Rubik-Regular"/>
            </a:endParaRPr>
          </a:p>
        </p:txBody>
      </p:sp>
      <p:sp>
        <p:nvSpPr>
          <p:cNvPr id="92" name="תיבת טקסט 91">
            <a:extLst>
              <a:ext uri="{FF2B5EF4-FFF2-40B4-BE49-F238E27FC236}">
                <a16:creationId xmlns:a16="http://schemas.microsoft.com/office/drawing/2014/main" id="{C84F8A17-4988-4F0D-9535-7750A49B4931}"/>
              </a:ext>
            </a:extLst>
          </p:cNvPr>
          <p:cNvSpPr txBox="1"/>
          <p:nvPr/>
        </p:nvSpPr>
        <p:spPr>
          <a:xfrm>
            <a:off x="4409630" y="3354946"/>
            <a:ext cx="21263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e-IL" sz="1100" b="1" dirty="0">
                <a:solidFill>
                  <a:srgbClr val="002060"/>
                </a:solidFill>
                <a:latin typeface="Rubik-Regular"/>
              </a:rPr>
              <a:t>קבלת מספר דרישה למעקב</a:t>
            </a:r>
          </a:p>
        </p:txBody>
      </p:sp>
      <p:sp>
        <p:nvSpPr>
          <p:cNvPr id="94" name="תיבת טקסט 93">
            <a:extLst>
              <a:ext uri="{FF2B5EF4-FFF2-40B4-BE49-F238E27FC236}">
                <a16:creationId xmlns:a16="http://schemas.microsoft.com/office/drawing/2014/main" id="{C6391C93-A8F8-4583-A9A2-396EDB983323}"/>
              </a:ext>
            </a:extLst>
          </p:cNvPr>
          <p:cNvSpPr txBox="1"/>
          <p:nvPr/>
        </p:nvSpPr>
        <p:spPr>
          <a:xfrm>
            <a:off x="6734176" y="5764752"/>
            <a:ext cx="3557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e-IL" sz="1800" dirty="0">
                <a:solidFill>
                  <a:srgbClr val="002060"/>
                </a:solidFill>
                <a:latin typeface="Rubik-Regular"/>
              </a:rPr>
              <a:t>התשלום לספק יתבצע לאחר קבלת השירות/ טובין והעברת חשבונית לרכש</a:t>
            </a:r>
          </a:p>
        </p:txBody>
      </p:sp>
      <p:sp>
        <p:nvSpPr>
          <p:cNvPr id="95" name="Rounded Rectangle 7">
            <a:extLst>
              <a:ext uri="{FF2B5EF4-FFF2-40B4-BE49-F238E27FC236}">
                <a16:creationId xmlns:a16="http://schemas.microsoft.com/office/drawing/2014/main" id="{4961A0DA-55F5-42C8-9D94-E3690744EE67}"/>
              </a:ext>
            </a:extLst>
          </p:cNvPr>
          <p:cNvSpPr/>
          <p:nvPr/>
        </p:nvSpPr>
        <p:spPr>
          <a:xfrm>
            <a:off x="4093436" y="5451216"/>
            <a:ext cx="2230452" cy="452438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he-IL" sz="1400" b="1" dirty="0">
                <a:solidFill>
                  <a:schemeClr val="bg1"/>
                </a:solidFill>
                <a:latin typeface="Calibri"/>
              </a:rPr>
              <a:t>שליחת החשבונית</a:t>
            </a:r>
            <a:endParaRPr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98" name="תיבת טקסט 97">
            <a:extLst>
              <a:ext uri="{FF2B5EF4-FFF2-40B4-BE49-F238E27FC236}">
                <a16:creationId xmlns:a16="http://schemas.microsoft.com/office/drawing/2014/main" id="{21C8F973-5050-41AD-A62D-677379887495}"/>
              </a:ext>
            </a:extLst>
          </p:cNvPr>
          <p:cNvSpPr txBox="1"/>
          <p:nvPr/>
        </p:nvSpPr>
        <p:spPr>
          <a:xfrm>
            <a:off x="2760292" y="5516071"/>
            <a:ext cx="123273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500" b="0" i="0" u="none" strike="noStrike" baseline="0" dirty="0">
                <a:solidFill>
                  <a:schemeClr val="accent1"/>
                </a:solidFill>
                <a:latin typeface="Rubik-Regular"/>
              </a:rPr>
              <a:t>חוקר/ ספק</a:t>
            </a:r>
            <a:endParaRPr lang="he-IL" sz="1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748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1" y="14533"/>
            <a:ext cx="12191999" cy="79727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solidFill>
                  <a:schemeClr val="bg1"/>
                </a:solidFill>
                <a:latin typeface="Ezer Loft" panose="00000A00000000000000" pitchFamily="50" charset="-79"/>
                <a:cs typeface="Ezer Loft" panose="00000A00000000000000" pitchFamily="50" charset="-79"/>
              </a:rPr>
              <a:t>תיאור פעילות האגף </a:t>
            </a:r>
          </a:p>
        </p:txBody>
      </p:sp>
      <p:sp>
        <p:nvSpPr>
          <p:cNvPr id="5" name="מלבן 4"/>
          <p:cNvSpPr/>
          <p:nvPr/>
        </p:nvSpPr>
        <p:spPr>
          <a:xfrm>
            <a:off x="-1" y="6581775"/>
            <a:ext cx="9152709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66" y="5111120"/>
            <a:ext cx="3157532" cy="3157532"/>
          </a:xfrm>
          <a:prstGeom prst="rect">
            <a:avLst/>
          </a:prstGeom>
        </p:spPr>
      </p:pic>
      <p:sp>
        <p:nvSpPr>
          <p:cNvPr id="7" name="מלבן 8">
            <a:extLst>
              <a:ext uri="{FF2B5EF4-FFF2-40B4-BE49-F238E27FC236}">
                <a16:creationId xmlns:a16="http://schemas.microsoft.com/office/drawing/2014/main" id="{6E6C87CF-B84F-4FAC-9CBF-E1FAA5964D4A}"/>
              </a:ext>
            </a:extLst>
          </p:cNvPr>
          <p:cNvSpPr/>
          <p:nvPr/>
        </p:nvSpPr>
        <p:spPr>
          <a:xfrm>
            <a:off x="1276350" y="15671"/>
            <a:ext cx="10915648" cy="797270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sha" panose="020B0502040204020203" pitchFamily="34" charset="-79"/>
                <a:cs typeface="Gisha" panose="020B0502040204020203" pitchFamily="34" charset="-79"/>
              </a:rPr>
              <a:t>תשלום לספקים, החזרים, קופות קטנות ונבדקים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FE99A43-F41A-431D-B723-901B1043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76350" cy="1200150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B6697E60-19E6-4C31-910E-E6C349851B9C}"/>
              </a:ext>
            </a:extLst>
          </p:cNvPr>
          <p:cNvSpPr txBox="1"/>
          <p:nvPr/>
        </p:nvSpPr>
        <p:spPr>
          <a:xfrm>
            <a:off x="213285" y="1214683"/>
            <a:ext cx="1144068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u="sng" dirty="0">
                <a:solidFill>
                  <a:srgbClr val="002060"/>
                </a:solidFill>
                <a:latin typeface="Rubik-Regular"/>
              </a:rPr>
              <a:t>כרמית כהן- אחראית על תשלומים והחזרים- מתקציב מחקר חיצוני</a:t>
            </a:r>
            <a:r>
              <a:rPr lang="he-IL" u="sng" dirty="0">
                <a:solidFill>
                  <a:srgbClr val="002060"/>
                </a:solidFill>
                <a:latin typeface="Rubik-Regular"/>
              </a:rPr>
              <a:t> (1820000000)</a:t>
            </a:r>
          </a:p>
          <a:p>
            <a:r>
              <a:rPr lang="he-IL" b="1" u="sng" dirty="0">
                <a:solidFill>
                  <a:srgbClr val="002060"/>
                </a:solidFill>
                <a:latin typeface="Rubik-Regular"/>
              </a:rPr>
              <a:t>מריה קזאק- אחראית על תשלומים והחזרים מתקציב מחקר פנימי </a:t>
            </a:r>
            <a:r>
              <a:rPr lang="he-IL" u="sng" dirty="0">
                <a:solidFill>
                  <a:srgbClr val="002060"/>
                </a:solidFill>
                <a:latin typeface="Rubik-Regular"/>
              </a:rPr>
              <a:t>(1810000000)</a:t>
            </a:r>
          </a:p>
          <a:p>
            <a:endParaRPr lang="he-IL" sz="1200" u="sng" dirty="0">
              <a:solidFill>
                <a:srgbClr val="002060"/>
              </a:solidFill>
              <a:latin typeface="Rubik-Regular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e-IL" sz="1800" dirty="0">
                <a:solidFill>
                  <a:srgbClr val="002060"/>
                </a:solidFill>
                <a:latin typeface="Rubik-Regular"/>
              </a:rPr>
              <a:t>תשלומים לספקים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e-IL" sz="1800" dirty="0">
                <a:solidFill>
                  <a:srgbClr val="002060"/>
                </a:solidFill>
                <a:latin typeface="Rubik-Regular"/>
              </a:rPr>
              <a:t>החזרים- כנגד קבלות מקוריות בלבד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  <a:latin typeface="Rubik-Regular"/>
              </a:rPr>
              <a:t>אישורי רכש- </a:t>
            </a:r>
            <a:r>
              <a:rPr lang="en-US" dirty="0">
                <a:solidFill>
                  <a:srgbClr val="002060"/>
                </a:solidFill>
                <a:latin typeface="Rubik-Regular"/>
              </a:rPr>
              <a:t>STO</a:t>
            </a:r>
            <a:r>
              <a:rPr lang="he-IL" dirty="0">
                <a:solidFill>
                  <a:srgbClr val="002060"/>
                </a:solidFill>
                <a:latin typeface="Rubik-Regular"/>
              </a:rPr>
              <a:t>, דרישות ותחזוקה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  <a:latin typeface="Rubik-Regular"/>
              </a:rPr>
              <a:t>תשלום והחזרים לאורחים מחו"ל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  <a:latin typeface="Rubik-Regular"/>
              </a:rPr>
              <a:t>קופות קטנות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  <a:latin typeface="Rubik-Regular"/>
              </a:rPr>
              <a:t>תשלום לנבדקים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e-IL" dirty="0">
                <a:solidFill>
                  <a:srgbClr val="002060"/>
                </a:solidFill>
                <a:latin typeface="Rubik-Regular"/>
              </a:rPr>
              <a:t>ניהול מערכת ידע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e-IL" dirty="0">
              <a:solidFill>
                <a:srgbClr val="002060"/>
              </a:solidFill>
              <a:latin typeface="Rubik-Regular"/>
            </a:endParaRPr>
          </a:p>
          <a:p>
            <a:endParaRPr lang="he-IL" dirty="0">
              <a:solidFill>
                <a:srgbClr val="002060"/>
              </a:solidFill>
            </a:endParaRP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3453D4A0-AD7E-4F7A-BD73-EF3B2F55A5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51601">
            <a:off x="-520993" y="1370982"/>
            <a:ext cx="5851518" cy="585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886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9">
            <a:extLst>
              <a:ext uri="{FF2B5EF4-FFF2-40B4-BE49-F238E27FC236}">
                <a16:creationId xmlns:a16="http://schemas.microsoft.com/office/drawing/2014/main" id="{CA0E3852-82C5-4B7B-99AD-1B0BDBA33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680" y="3582629"/>
            <a:ext cx="4795837" cy="4472943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3906F270-C790-4CD9-928B-6BFD6589B0E3}"/>
              </a:ext>
            </a:extLst>
          </p:cNvPr>
          <p:cNvSpPr/>
          <p:nvPr/>
        </p:nvSpPr>
        <p:spPr>
          <a:xfrm>
            <a:off x="-1" y="6581775"/>
            <a:ext cx="12192001" cy="276225"/>
          </a:xfrm>
          <a:prstGeom prst="rect">
            <a:avLst/>
          </a:prstGeom>
          <a:solidFill>
            <a:srgbClr val="1D325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לבן 8">
            <a:extLst>
              <a:ext uri="{FF2B5EF4-FFF2-40B4-BE49-F238E27FC236}">
                <a16:creationId xmlns:a16="http://schemas.microsoft.com/office/drawing/2014/main" id="{AE83709E-98EB-4CDA-B019-0AF07BE1C492}"/>
              </a:ext>
            </a:extLst>
          </p:cNvPr>
          <p:cNvSpPr/>
          <p:nvPr/>
        </p:nvSpPr>
        <p:spPr>
          <a:xfrm>
            <a:off x="2761129" y="2528046"/>
            <a:ext cx="5746377" cy="1183341"/>
          </a:xfrm>
          <a:prstGeom prst="rect">
            <a:avLst/>
          </a:prstGeom>
          <a:solidFill>
            <a:srgbClr val="1D32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sha" panose="020B0502040204020203" pitchFamily="34" charset="-79"/>
                <a:cs typeface="Gisha" panose="020B0502040204020203" pitchFamily="34" charset="-79"/>
              </a:rPr>
              <a:t>תודה רבה!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5FBB580F-B783-4FF1-A92B-89858FA0F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909"/>
            <a:ext cx="12763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6855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813</Words>
  <Application>Microsoft Office PowerPoint</Application>
  <PresentationFormat>מסך רחב</PresentationFormat>
  <Paragraphs>110</Paragraphs>
  <Slides>8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Custom</vt:lpstr>
      <vt:lpstr>Ezer Loft</vt:lpstr>
      <vt:lpstr>Ezer Loft Light</vt:lpstr>
      <vt:lpstr>Gisha</vt:lpstr>
      <vt:lpstr>Open Sans Hebrew</vt:lpstr>
      <vt:lpstr>Rubik-Bold</vt:lpstr>
      <vt:lpstr>Rubik-Regular</vt:lpstr>
      <vt:lpstr>Wingdings</vt:lpstr>
      <vt:lpstr>ערכת נושא Office</vt:lpstr>
      <vt:lpstr>מדור תפעול מענקי מחקר</vt:lpstr>
      <vt:lpstr>מצגת של PowerPoint‏</vt:lpstr>
      <vt:lpstr>תיאור פעילות האגף </vt:lpstr>
      <vt:lpstr>תיאור פעילות האגף </vt:lpstr>
      <vt:lpstr>מצגת של PowerPoint‏</vt:lpstr>
      <vt:lpstr>מצגת של PowerPoint‏</vt:lpstr>
      <vt:lpstr>תיאור פעילות האגף 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נגה אריאל-נבו</dc:creator>
  <cp:lastModifiedBy>פולי טורק</cp:lastModifiedBy>
  <cp:revision>80</cp:revision>
  <cp:lastPrinted>2025-05-26T08:04:25Z</cp:lastPrinted>
  <dcterms:created xsi:type="dcterms:W3CDTF">2023-08-31T08:31:23Z</dcterms:created>
  <dcterms:modified xsi:type="dcterms:W3CDTF">2026-09-06T07:40:37Z</dcterms:modified>
</cp:coreProperties>
</file>