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11"/>
  </p:notesMasterIdLst>
  <p:sldIdLst>
    <p:sldId id="766" r:id="rId2"/>
    <p:sldId id="768" r:id="rId3"/>
    <p:sldId id="769" r:id="rId4"/>
    <p:sldId id="771" r:id="rId5"/>
    <p:sldId id="772" r:id="rId6"/>
    <p:sldId id="773" r:id="rId7"/>
    <p:sldId id="775" r:id="rId8"/>
    <p:sldId id="776" r:id="rId9"/>
    <p:sldId id="778" r:id="rId10"/>
  </p:sldIdLst>
  <p:sldSz cx="12192000" cy="6858000"/>
  <p:notesSz cx="6797675" cy="9926638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נגה אריאל-נבו" initials="נאנ" lastIdx="1" clrIdx="0">
    <p:extLst>
      <p:ext uri="{19B8F6BF-5375-455C-9EA6-DF929625EA0E}">
        <p15:presenceInfo xmlns:p15="http://schemas.microsoft.com/office/powerpoint/2012/main" userId="S::nariel@univ.haifa.ac.il::8e175d11-4db8-470f-8b9f-10b4d48ed12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4013" autoAdjust="0"/>
    <p:restoredTop sz="94660"/>
  </p:normalViewPr>
  <p:slideViewPr>
    <p:cSldViewPr snapToGrid="0">
      <p:cViewPr varScale="1">
        <p:scale>
          <a:sx n="99" d="100"/>
          <a:sy n="99" d="100"/>
        </p:scale>
        <p:origin x="9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52016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74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09B71D3A-563F-4C97-8BD7-52AF43D17954}" type="datetimeFigureOut">
              <a:rPr lang="he-IL" smtClean="0"/>
              <a:t>כ"ד/אלול/תשפ"ו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52016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74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EB464DF2-9326-43A1-8666-180603EBF33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258102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en-US" b="1" dirty="0"/>
              <a:t>I have a dream</a:t>
            </a:r>
            <a:endParaRPr lang="he-IL" b="1" dirty="0"/>
          </a:p>
          <a:p>
            <a:pPr algn="r" rtl="1"/>
            <a:endParaRPr lang="he-IL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D179FF6-4D8E-4BDF-8B23-4ECC42C338E1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94424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9A982F-BE57-A068-0C6A-734038D82D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F5A1AF4-3948-78A2-8050-B888F4843B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5FC1DC7-6072-D62C-2921-8FCB3D8EEF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en-US" b="1" dirty="0"/>
              <a:t>I have a dream</a:t>
            </a:r>
            <a:endParaRPr lang="he-IL" b="1" dirty="0"/>
          </a:p>
          <a:p>
            <a:pPr algn="r" rtl="1"/>
            <a:endParaRPr lang="he-IL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0D3DE3-C789-773F-9D0A-B0EA5834FDE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D179FF6-4D8E-4BDF-8B23-4ECC42C338E1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34539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en-US" b="1" dirty="0"/>
              <a:t>I have a dream</a:t>
            </a:r>
            <a:endParaRPr lang="he-IL" b="1" dirty="0"/>
          </a:p>
          <a:p>
            <a:pPr algn="r" rtl="1"/>
            <a:endParaRPr lang="he-IL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D179FF6-4D8E-4BDF-8B23-4ECC42C338E1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80781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en-US" b="1" dirty="0"/>
              <a:t>I have a dream</a:t>
            </a:r>
            <a:endParaRPr lang="he-IL" b="1" dirty="0"/>
          </a:p>
          <a:p>
            <a:pPr algn="r" rtl="1"/>
            <a:endParaRPr lang="he-IL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D179FF6-4D8E-4BDF-8B23-4ECC42C338E1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91754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726AEB-82DF-E459-CD7E-9A99D9FA51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2C79DC1-CA88-4880-BBA6-B89CA12AFD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A8102E5-4CDB-6543-3730-A29D83AB1E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en-US" b="1" dirty="0"/>
              <a:t>I have a dream</a:t>
            </a:r>
            <a:endParaRPr lang="he-IL" b="1" dirty="0"/>
          </a:p>
          <a:p>
            <a:pPr algn="r" rtl="1"/>
            <a:endParaRPr lang="he-IL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76FC52-5221-B9BC-AEC8-489F2F351C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D179FF6-4D8E-4BDF-8B23-4ECC42C338E1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17485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D6BEE4-F5C2-46A1-A424-D1299161F2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765D5AB-1E78-86E8-1572-F2B96D7A28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C981F3D-BC02-14DB-F2E7-3C8E837746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en-US" b="1" dirty="0"/>
              <a:t>I have a dream</a:t>
            </a:r>
            <a:endParaRPr lang="he-IL" b="1" dirty="0"/>
          </a:p>
          <a:p>
            <a:pPr algn="r" rtl="1"/>
            <a:endParaRPr lang="he-IL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8D8D34-2C23-5097-AC39-5A3E4DF9010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D179FF6-4D8E-4BDF-8B23-4ECC42C338E1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76816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0193DDF8-B2A4-4A8C-9CAB-E5F4F5E871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B0A41773-06C6-411C-A413-ECFF3C53D9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E59CB0CF-2449-416C-9EA1-D48653D904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1FAB3-7BB1-436E-B7FF-5613897FC84D}" type="datetimeFigureOut">
              <a:rPr lang="he-IL" smtClean="0"/>
              <a:t>כ"ד/אלול/תשפ"ו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A792868C-613C-4436-9E5C-577738A641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0E0426D2-4F0D-400D-8243-F9DB8D5CE6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91338-3E59-4196-855E-00F52AACB77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220432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FE7C7532-C5FB-4189-8F64-31B7CE039F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2C2BF39B-8B76-4C6A-AEAD-B6E579F918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48407EA6-125C-43EC-B7EF-153DD9390C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1FAB3-7BB1-436E-B7FF-5613897FC84D}" type="datetimeFigureOut">
              <a:rPr lang="he-IL" smtClean="0"/>
              <a:t>כ"ד/אלול/תשפ"ו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481B6BDF-3BF2-4FD2-A265-F650CF037B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0F964A1C-F682-426C-B0F5-25978312F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91338-3E59-4196-855E-00F52AACB77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000086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FBB2317E-3CBC-4F0D-B35E-4EDFD6812B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3AE5F01B-2BB9-42BA-9242-A3AA121208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C87F089A-2A4E-46E5-A3F3-E9EB7403AE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1FAB3-7BB1-436E-B7FF-5613897FC84D}" type="datetimeFigureOut">
              <a:rPr lang="he-IL" smtClean="0"/>
              <a:t>כ"ד/אלול/תשפ"ו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47130233-5FC5-47FF-85E0-772C1B4C04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CE27DF5A-2F47-474E-836B-CB03098165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91338-3E59-4196-855E-00F52AACB77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23655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0B0308BF-65A7-4143-987E-CA239B9877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9D9B46E6-1B75-4A2A-A243-953166D583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1017A21F-AD53-4915-8104-576A9AB187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F1091ED4-58AE-4538-AB4B-7A5E217C8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1FAB3-7BB1-436E-B7FF-5613897FC84D}" type="datetimeFigureOut">
              <a:rPr lang="he-IL" smtClean="0"/>
              <a:t>כ"ד/אלול/תשפ"ו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52B644C8-81A6-44E5-933E-C6E9C57DFF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EB392ECE-FAD3-48CB-872A-270C8421F3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91338-3E59-4196-855E-00F52AACB77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062426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A3C740E-B54C-4863-A624-A904B6889B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CD1931E9-3841-4A04-8824-0762344533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C53A2762-026F-4A11-9FEA-E642FD9D72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>
            <a:extLst>
              <a:ext uri="{FF2B5EF4-FFF2-40B4-BE49-F238E27FC236}">
                <a16:creationId xmlns:a16="http://schemas.microsoft.com/office/drawing/2014/main" id="{0F07A22B-ADFF-4341-941F-0ACE553740D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6" name="מציין מיקום תוכן 5">
            <a:extLst>
              <a:ext uri="{FF2B5EF4-FFF2-40B4-BE49-F238E27FC236}">
                <a16:creationId xmlns:a16="http://schemas.microsoft.com/office/drawing/2014/main" id="{23776BAB-74E5-48C9-806C-D088A250B40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>
            <a:extLst>
              <a:ext uri="{FF2B5EF4-FFF2-40B4-BE49-F238E27FC236}">
                <a16:creationId xmlns:a16="http://schemas.microsoft.com/office/drawing/2014/main" id="{76650672-5BA2-49A8-B36D-90180D50AF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1FAB3-7BB1-436E-B7FF-5613897FC84D}" type="datetimeFigureOut">
              <a:rPr lang="he-IL" smtClean="0"/>
              <a:t>כ"ד/אלול/תשפ"ו</a:t>
            </a:fld>
            <a:endParaRPr lang="he-IL"/>
          </a:p>
        </p:txBody>
      </p:sp>
      <p:sp>
        <p:nvSpPr>
          <p:cNvPr id="8" name="מציין מיקום של כותרת תחתונה 7">
            <a:extLst>
              <a:ext uri="{FF2B5EF4-FFF2-40B4-BE49-F238E27FC236}">
                <a16:creationId xmlns:a16="http://schemas.microsoft.com/office/drawing/2014/main" id="{D00EA02F-0340-42F9-829C-EF695520D6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>
            <a:extLst>
              <a:ext uri="{FF2B5EF4-FFF2-40B4-BE49-F238E27FC236}">
                <a16:creationId xmlns:a16="http://schemas.microsoft.com/office/drawing/2014/main" id="{72DE9072-074B-4F1C-945D-C1B4AD25D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91338-3E59-4196-855E-00F52AACB77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9303852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235719A-345A-4A4A-B4F0-F7D0708D43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>
            <a:extLst>
              <a:ext uri="{FF2B5EF4-FFF2-40B4-BE49-F238E27FC236}">
                <a16:creationId xmlns:a16="http://schemas.microsoft.com/office/drawing/2014/main" id="{E9E619E3-A4DE-472D-A01A-A754E1EFB7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1FAB3-7BB1-436E-B7FF-5613897FC84D}" type="datetimeFigureOut">
              <a:rPr lang="he-IL" smtClean="0"/>
              <a:t>כ"ד/אלול/תשפ"ו</a:t>
            </a:fld>
            <a:endParaRPr lang="he-IL"/>
          </a:p>
        </p:txBody>
      </p:sp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id="{9EE538B2-E228-42DC-9037-13D2CF62C0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4E67FBFC-6584-49FA-9069-013A7A2AC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91338-3E59-4196-855E-00F52AACB77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749484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>
            <a:extLst>
              <a:ext uri="{FF2B5EF4-FFF2-40B4-BE49-F238E27FC236}">
                <a16:creationId xmlns:a16="http://schemas.microsoft.com/office/drawing/2014/main" id="{5026B666-259B-46DC-BD05-E8634AF6B6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1FAB3-7BB1-436E-B7FF-5613897FC84D}" type="datetimeFigureOut">
              <a:rPr lang="he-IL" smtClean="0"/>
              <a:t>כ"ד/אלול/תשפ"ו</a:t>
            </a:fld>
            <a:endParaRPr lang="he-IL"/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C6EA09AA-D61D-478F-A6AC-D7762D6C1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EC14E02F-9BD9-4C84-9E22-93DB9DC190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91338-3E59-4196-855E-00F52AACB77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38547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3D07339F-B54E-4B21-B937-3805375C4D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E5A254C6-3B24-4449-9570-A8F2A001FB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9EAD2D04-EA84-4E2D-9F66-9F3BE82B00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F1C43EE2-88C6-4A26-BF7C-8154D2BBA4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1FAB3-7BB1-436E-B7FF-5613897FC84D}" type="datetimeFigureOut">
              <a:rPr lang="he-IL" smtClean="0"/>
              <a:t>כ"ד/אלול/תשפ"ו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08112A61-0926-43D8-A073-2CEEFC1741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B989B86B-A0A0-4E95-9DA0-3FBB9070B6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91338-3E59-4196-855E-00F52AACB77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603645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DFF33A0-5B0D-47DA-A3F6-E8978238B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>
            <a:extLst>
              <a:ext uri="{FF2B5EF4-FFF2-40B4-BE49-F238E27FC236}">
                <a16:creationId xmlns:a16="http://schemas.microsoft.com/office/drawing/2014/main" id="{9E4FF441-F0D3-4FE3-B91F-ED64DE76EE8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86213990-1833-4B78-B529-35D012F930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EDDD6304-31C8-4DA3-8B5C-9175E33FD2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1FAB3-7BB1-436E-B7FF-5613897FC84D}" type="datetimeFigureOut">
              <a:rPr lang="he-IL" smtClean="0"/>
              <a:t>כ"ד/אלול/תשפ"ו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8273E6D5-0DBD-4AE2-B96A-54B7BBE88E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03F773B2-3C73-46F7-B67D-845A783E24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91338-3E59-4196-855E-00F52AACB77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060089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E1CFE1C3-184A-4B33-B919-8D0F4020A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818E6FEC-CE65-4E84-B1F3-3C4183C162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6175FEE1-2C86-4FF4-B3EC-52A6613C38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1FAB3-7BB1-436E-B7FF-5613897FC84D}" type="datetimeFigureOut">
              <a:rPr lang="he-IL" smtClean="0"/>
              <a:t>כ"ד/אלול/תשפ"ו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F1C706C3-C4E1-49A8-8437-0C6EF17ACA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5EB5AE54-DA86-441E-9701-BBF7705B6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91338-3E59-4196-855E-00F52AACB77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911924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>
            <a:extLst>
              <a:ext uri="{FF2B5EF4-FFF2-40B4-BE49-F238E27FC236}">
                <a16:creationId xmlns:a16="http://schemas.microsoft.com/office/drawing/2014/main" id="{5E4695DE-CB0C-4FEA-99B9-FF1D38BA8D8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B4E12814-8824-47B9-BBE0-B4894B1000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026E943C-07B1-46BD-B855-5255E85CD7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1FAB3-7BB1-436E-B7FF-5613897FC84D}" type="datetimeFigureOut">
              <a:rPr lang="he-IL" smtClean="0"/>
              <a:t>כ"ד/אלול/תשפ"ו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3EFFA05A-B306-4F10-AA70-3E1BA5771D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5F69F43D-5403-4EF2-A5D1-05504C1CFF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91338-3E59-4196-855E-00F52AACB77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585015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1"/>
          <p:cNvSpPr>
            <a:spLocks noGrp="1"/>
          </p:cNvSpPr>
          <p:nvPr>
            <p:ph type="title" hasCustomPrompt="1"/>
          </p:nvPr>
        </p:nvSpPr>
        <p:spPr>
          <a:xfrm>
            <a:off x="1" y="142875"/>
            <a:ext cx="10134600" cy="504826"/>
          </a:xfrm>
          <a:prstGeom prst="rect">
            <a:avLst/>
          </a:prstGeom>
        </p:spPr>
        <p:txBody>
          <a:bodyPr anchor="ctr" anchorCtr="0"/>
          <a:lstStyle>
            <a:lvl1pPr marL="0" algn="r" defTabSz="914400" rtl="1" eaLnBrk="1" latinLnBrk="0" hangingPunct="1">
              <a:lnSpc>
                <a:spcPct val="100000"/>
              </a:lnSpc>
              <a:defRPr lang="he-IL" sz="4000" b="1" kern="1200" dirty="0">
                <a:solidFill>
                  <a:srgbClr val="1F3343"/>
                </a:solidFill>
                <a:latin typeface="Open Sans Hebrew" panose="00000500000000000000" pitchFamily="2" charset="-79"/>
                <a:ea typeface="+mn-ea"/>
                <a:cs typeface="+mn-cs"/>
              </a:defRPr>
            </a:lvl1pPr>
          </a:lstStyle>
          <a:p>
            <a:r>
              <a:rPr lang="he-IL" dirty="0"/>
              <a:t>הכנס כותרת</a:t>
            </a:r>
          </a:p>
        </p:txBody>
      </p:sp>
      <p:sp>
        <p:nvSpPr>
          <p:cNvPr id="11" name="Text Placeholder 14"/>
          <p:cNvSpPr>
            <a:spLocks noGrp="1"/>
          </p:cNvSpPr>
          <p:nvPr>
            <p:ph type="body" sz="quarter" idx="13" hasCustomPrompt="1"/>
          </p:nvPr>
        </p:nvSpPr>
        <p:spPr>
          <a:xfrm>
            <a:off x="393700" y="857250"/>
            <a:ext cx="9740902" cy="5343525"/>
          </a:xfrm>
          <a:prstGeom prst="rect">
            <a:avLst/>
          </a:prstGeom>
        </p:spPr>
        <p:txBody>
          <a:bodyPr/>
          <a:lstStyle>
            <a:lvl1pPr marL="228600" indent="-228600" algn="r" defTabSz="914400" rtl="1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66BFF1"/>
              </a:buClr>
              <a:buFont typeface="Arial" panose="020B0604020202020204" pitchFamily="34" charset="0"/>
              <a:buChar char="•"/>
              <a:defRPr lang="en-US" sz="2800" kern="1200" dirty="0" smtClean="0">
                <a:solidFill>
                  <a:schemeClr val="tx1"/>
                </a:solidFill>
                <a:latin typeface="Open Sans Hebrew" panose="00000500000000000000" pitchFamily="2" charset="-79"/>
                <a:ea typeface="+mn-ea"/>
                <a:cs typeface="+mn-cs"/>
              </a:defRPr>
            </a:lvl1pPr>
            <a:lvl2pPr marL="685800" indent="-228600">
              <a:defRPr lang="en-US" sz="2400" kern="1200" dirty="0" smtClean="0">
                <a:solidFill>
                  <a:schemeClr val="tx1"/>
                </a:solidFill>
                <a:latin typeface="Open Sans Hebrew" panose="00000500000000000000" pitchFamily="2" charset="-79"/>
                <a:ea typeface="+mn-ea"/>
                <a:cs typeface="+mn-cs"/>
              </a:defRPr>
            </a:lvl2pPr>
            <a:lvl3pPr marL="1143000" indent="-228600">
              <a:defRPr lang="en-US" sz="2000" kern="1200" dirty="0" smtClean="0">
                <a:solidFill>
                  <a:schemeClr val="tx1"/>
                </a:solidFill>
                <a:latin typeface="Open Sans Hebrew" panose="00000500000000000000" pitchFamily="2" charset="-79"/>
                <a:ea typeface="+mn-ea"/>
                <a:cs typeface="+mn-cs"/>
              </a:defRPr>
            </a:lvl3pPr>
          </a:lstStyle>
          <a:p>
            <a:pPr lvl="0"/>
            <a:r>
              <a:rPr lang="he-IL" dirty="0"/>
              <a:t>נקודה ראשונה</a:t>
            </a:r>
            <a:endParaRPr lang="en-US" dirty="0"/>
          </a:p>
          <a:p>
            <a:pPr marL="685800" lvl="1" indent="-228600" algn="r" defTabSz="914400" rtl="1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66BFF1"/>
              </a:buClr>
              <a:buFont typeface="Arial" panose="020B0604020202020204" pitchFamily="34" charset="0"/>
              <a:buChar char="•"/>
            </a:pPr>
            <a:r>
              <a:rPr lang="he-IL" dirty="0"/>
              <a:t>תת נושא ראשון</a:t>
            </a:r>
            <a:endParaRPr lang="en-US" dirty="0"/>
          </a:p>
          <a:p>
            <a:pPr marL="1143000" lvl="2" indent="-228600" algn="r" defTabSz="914400" rtl="1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66BFF1"/>
              </a:buClr>
              <a:buFont typeface="Arial" panose="020B0604020202020204" pitchFamily="34" charset="0"/>
              <a:buChar char="•"/>
            </a:pPr>
            <a:r>
              <a:rPr lang="he-IL" dirty="0"/>
              <a:t>תת של התת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77145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id="{C547C41A-0311-4A34-B786-D557FDF703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EC6FF736-36AC-4E87-A23D-68027F6D39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982623DC-7AD2-429B-9413-CCA6470FC3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81FAB3-7BB1-436E-B7FF-5613897FC84D}" type="datetimeFigureOut">
              <a:rPr lang="he-IL" smtClean="0"/>
              <a:t>כ"ד/אלול/תשפ"ו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CBC5B4BE-CAD1-4D69-986A-6EEA0FA38A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F3A1150F-0F7A-4230-B2B9-505AD99986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C91338-3E59-4196-855E-00F52AACB77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11225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מלבן 4"/>
          <p:cNvSpPr/>
          <p:nvPr/>
        </p:nvSpPr>
        <p:spPr>
          <a:xfrm>
            <a:off x="0" y="5300834"/>
            <a:ext cx="12192000" cy="1557166"/>
          </a:xfrm>
          <a:prstGeom prst="rect">
            <a:avLst/>
          </a:prstGeom>
          <a:solidFill>
            <a:srgbClr val="0114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" name="מלבן 5"/>
          <p:cNvSpPr/>
          <p:nvPr/>
        </p:nvSpPr>
        <p:spPr>
          <a:xfrm>
            <a:off x="827313" y="4170422"/>
            <a:ext cx="6749143" cy="597580"/>
          </a:xfrm>
          <a:prstGeom prst="rect">
            <a:avLst/>
          </a:prstGeom>
          <a:solidFill>
            <a:srgbClr val="08BB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10" name="תמונה 9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508000" y="-1397000"/>
            <a:ext cx="3810000" cy="3810000"/>
          </a:xfrm>
          <a:prstGeom prst="rect">
            <a:avLst/>
          </a:prstGeom>
          <a:noFill/>
        </p:spPr>
      </p:pic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762000" y="2667000"/>
            <a:ext cx="6350000" cy="1270000"/>
          </a:xfrm>
        </p:spPr>
        <p:txBody>
          <a:bodyPr/>
          <a:lstStyle/>
          <a:p>
            <a:pPr algn="r"/>
            <a:r>
              <a:rPr lang="he-IL" sz="4400" b="1" dirty="0">
                <a:solidFill>
                  <a:srgbClr val="0F3343"/>
                </a:solidFill>
                <a:latin typeface="Arial"/>
                <a:cs typeface="Arial"/>
              </a:rPr>
              <a:t>תקצוב וניהול מענקי מחקר</a:t>
            </a: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-429937" y="4197728"/>
            <a:ext cx="9144000" cy="728660"/>
          </a:xfrm>
        </p:spPr>
        <p:txBody>
          <a:bodyPr>
            <a:normAutofit/>
          </a:bodyPr>
          <a:lstStyle/>
          <a:p>
            <a:pPr algn="ctr"/>
            <a:r>
              <a:rPr lang="he-IL" sz="2400" b="1" dirty="0">
                <a:solidFill>
                  <a:srgbClr val="0F3343"/>
                </a:solidFill>
                <a:latin typeface="Arial"/>
                <a:cs typeface="Arial"/>
              </a:rPr>
              <a:t>רשות המחקר, תשפ"ו, 2026</a:t>
            </a:r>
          </a:p>
        </p:txBody>
      </p:sp>
      <p:pic>
        <p:nvPicPr>
          <p:cNvPr id="7" name="תמונה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2543" y="-101599"/>
            <a:ext cx="5315857" cy="5315857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144"/>
          <a:stretch/>
        </p:blipFill>
        <p:spPr>
          <a:xfrm>
            <a:off x="5422644" y="3112493"/>
            <a:ext cx="7841854" cy="3752764"/>
          </a:xfrm>
          <a:prstGeom prst="rect">
            <a:avLst/>
          </a:prstGeom>
        </p:spPr>
      </p:pic>
      <p:pic>
        <p:nvPicPr>
          <p:cNvPr id="11" name="תמונה 10">
            <a:extLst>
              <a:ext uri="{FF2B5EF4-FFF2-40B4-BE49-F238E27FC236}">
                <a16:creationId xmlns:a16="http://schemas.microsoft.com/office/drawing/2014/main" id="{606FA766-6DF6-480D-9767-1735D50926B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64842" y="3725562"/>
            <a:ext cx="3380371" cy="3380371"/>
          </a:xfrm>
          <a:prstGeom prst="rect">
            <a:avLst/>
          </a:prstGeom>
        </p:spPr>
      </p:pic>
      <p:pic>
        <p:nvPicPr>
          <p:cNvPr id="12" name="תמונה 11">
            <a:extLst>
              <a:ext uri="{FF2B5EF4-FFF2-40B4-BE49-F238E27FC236}">
                <a16:creationId xmlns:a16="http://schemas.microsoft.com/office/drawing/2014/main" id="{A4432087-A966-46E3-97D9-3AF017FA139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76350" cy="1200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7484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-1" y="14533"/>
            <a:ext cx="12191999" cy="797270"/>
          </a:xfrm>
        </p:spPr>
        <p:txBody>
          <a:bodyPr>
            <a:normAutofit/>
          </a:bodyPr>
          <a:lstStyle/>
          <a:p>
            <a:pPr algn="ctr"/>
            <a:r>
              <a:rPr lang="he-IL" sz="3600" b="1" dirty="0">
                <a:solidFill>
                  <a:schemeClr val="bg1"/>
                </a:solidFill>
                <a:latin typeface="Arial"/>
                <a:cs typeface="Arial"/>
              </a:rPr>
              <a:t>תיאור פעילות האגף </a:t>
            </a:r>
          </a:p>
        </p:txBody>
      </p:sp>
      <p:sp>
        <p:nvSpPr>
          <p:cNvPr id="5" name="מלבן 4"/>
          <p:cNvSpPr/>
          <p:nvPr/>
        </p:nvSpPr>
        <p:spPr>
          <a:xfrm>
            <a:off x="-1" y="6581775"/>
            <a:ext cx="9152709" cy="276225"/>
          </a:xfrm>
          <a:prstGeom prst="rect">
            <a:avLst/>
          </a:prstGeom>
          <a:solidFill>
            <a:srgbClr val="1D3259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10" name="תמונה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4466" y="5111120"/>
            <a:ext cx="3157532" cy="3157532"/>
          </a:xfrm>
          <a:prstGeom prst="rect">
            <a:avLst/>
          </a:prstGeom>
        </p:spPr>
      </p:pic>
      <p:sp>
        <p:nvSpPr>
          <p:cNvPr id="7" name="מלבן 8">
            <a:extLst>
              <a:ext uri="{FF2B5EF4-FFF2-40B4-BE49-F238E27FC236}">
                <a16:creationId xmlns:a16="http://schemas.microsoft.com/office/drawing/2014/main" id="{6E6C87CF-B84F-4FAC-9CBF-E1FAA5964D4A}"/>
              </a:ext>
            </a:extLst>
          </p:cNvPr>
          <p:cNvSpPr/>
          <p:nvPr/>
        </p:nvSpPr>
        <p:spPr>
          <a:xfrm>
            <a:off x="959167" y="180317"/>
            <a:ext cx="10915648" cy="797270"/>
          </a:xfrm>
          <a:prstGeom prst="rect">
            <a:avLst/>
          </a:prstGeom>
          <a:solidFill>
            <a:srgbClr val="1D32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sz="3600" b="1" dirty="0">
                <a:solidFill>
                  <a:schemeClr val="bg1"/>
                </a:solidFill>
                <a:effectLst/>
                <a:latin typeface="Arial"/>
                <a:cs typeface="Arial"/>
              </a:rPr>
              <a:t>אחריות מנהלי המענקים</a:t>
            </a:r>
            <a:endParaRPr kumimoji="0" lang="he-IL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6" name="תמונה 5">
            <a:extLst>
              <a:ext uri="{FF2B5EF4-FFF2-40B4-BE49-F238E27FC236}">
                <a16:creationId xmlns:a16="http://schemas.microsoft.com/office/drawing/2014/main" id="{6FE99A43-F41A-431D-B723-901B1043BF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76350" cy="1200150"/>
          </a:xfrm>
          <a:prstGeom prst="rect">
            <a:avLst/>
          </a:prstGeom>
        </p:spPr>
      </p:pic>
      <p:sp>
        <p:nvSpPr>
          <p:cNvPr id="9" name="תיבת טקסט 8">
            <a:extLst>
              <a:ext uri="{FF2B5EF4-FFF2-40B4-BE49-F238E27FC236}">
                <a16:creationId xmlns:a16="http://schemas.microsoft.com/office/drawing/2014/main" id="{A5492374-0A4A-4005-BB7E-A8ABCD252A4B}"/>
              </a:ext>
            </a:extLst>
          </p:cNvPr>
          <p:cNvSpPr txBox="1"/>
          <p:nvPr/>
        </p:nvSpPr>
        <p:spPr>
          <a:xfrm>
            <a:off x="762000" y="1397000"/>
            <a:ext cx="10668000" cy="482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800"/>
              </a:spcAft>
              <a:buNone/>
            </a:pPr>
            <a:r>
              <a:rPr lang="he-IL" sz="2200" b="1" dirty="0">
                <a:solidFill>
                  <a:srgbClr val="0F3343"/>
                </a:solidFill>
                <a:latin typeface="Arial"/>
                <a:cs typeface="Arial"/>
              </a:rPr>
              <a:t>תחומי האחריות</a:t>
            </a:r>
          </a:p>
          <a:p>
            <a:pPr marL="285750" indent="-285750" algn="r" rtl="1">
              <a:lnSpc>
                <a:spcPct val="150000"/>
              </a:lnSpc>
              <a:spcBef>
                <a:spcPts val="1400"/>
              </a:spcBef>
              <a:buClr>
                <a:srgbClr val="08BBE7"/>
              </a:buClr>
              <a:buFont typeface="Arial"/>
              <a:buChar char="▪"/>
            </a:pPr>
            <a:r>
              <a:rPr lang="he-IL" sz="2000" dirty="0">
                <a:solidFill>
                  <a:srgbClr val="0F3343"/>
                </a:solidFill>
                <a:latin typeface="Arial"/>
                <a:cs typeface="Arial"/>
              </a:rPr>
              <a:t>סיוע בבניית ואישור תקציב בשלב ההצעה – במסגרת הנחיות הקרן והמוסד (יש לפנות שבועיים מראש לפחות)</a:t>
            </a:r>
          </a:p>
          <a:p>
            <a:pPr marL="285750" indent="-285750" algn="r" rtl="1">
              <a:lnSpc>
                <a:spcPct val="150000"/>
              </a:lnSpc>
              <a:spcBef>
                <a:spcPts val="1400"/>
              </a:spcBef>
              <a:buClr>
                <a:srgbClr val="08BBE7"/>
              </a:buClr>
              <a:buFont typeface="Arial"/>
              <a:buChar char="▪"/>
            </a:pPr>
            <a:r>
              <a:rPr lang="he-IL" sz="2000" dirty="0">
                <a:solidFill>
                  <a:srgbClr val="0F3343"/>
                </a:solidFill>
                <a:latin typeface="Arial"/>
                <a:cs typeface="Arial"/>
              </a:rPr>
              <a:t>שיחות הדרכה בעת זכייה</a:t>
            </a:r>
          </a:p>
          <a:p>
            <a:pPr marL="285750" indent="-285750" algn="r" rtl="1">
              <a:lnSpc>
                <a:spcPct val="150000"/>
              </a:lnSpc>
              <a:spcBef>
                <a:spcPts val="1400"/>
              </a:spcBef>
              <a:buClr>
                <a:srgbClr val="08BBE7"/>
              </a:buClr>
              <a:buFont typeface="Arial"/>
              <a:buChar char="▪"/>
            </a:pPr>
            <a:r>
              <a:rPr lang="he-IL" sz="2000" dirty="0">
                <a:solidFill>
                  <a:srgbClr val="0F3343"/>
                </a:solidFill>
                <a:latin typeface="Arial"/>
                <a:cs typeface="Arial"/>
              </a:rPr>
              <a:t>סיוע לחוקרים בניהול המענק ופתרון סוגיות</a:t>
            </a:r>
          </a:p>
          <a:p>
            <a:pPr marL="285750" indent="-285750" algn="r" rtl="1">
              <a:lnSpc>
                <a:spcPct val="150000"/>
              </a:lnSpc>
              <a:spcBef>
                <a:spcPts val="1400"/>
              </a:spcBef>
              <a:buClr>
                <a:srgbClr val="08BBE7"/>
              </a:buClr>
              <a:buFont typeface="Arial"/>
              <a:buChar char="▪"/>
            </a:pPr>
            <a:r>
              <a:rPr lang="he-IL" sz="2000" dirty="0">
                <a:solidFill>
                  <a:srgbClr val="0F3343"/>
                </a:solidFill>
                <a:latin typeface="Arial"/>
                <a:cs typeface="Arial"/>
              </a:rPr>
              <a:t>תכנון המחקר לפי אבני דרך</a:t>
            </a:r>
          </a:p>
          <a:p>
            <a:pPr marL="285750" indent="-285750" algn="r" rtl="1">
              <a:lnSpc>
                <a:spcPct val="150000"/>
              </a:lnSpc>
              <a:spcBef>
                <a:spcPts val="1400"/>
              </a:spcBef>
              <a:buClr>
                <a:srgbClr val="08BBE7"/>
              </a:buClr>
              <a:buFont typeface="Arial"/>
              <a:buChar char="▪"/>
            </a:pPr>
            <a:r>
              <a:rPr lang="he-IL" sz="2000" dirty="0">
                <a:solidFill>
                  <a:srgbClr val="0F3343"/>
                </a:solidFill>
                <a:latin typeface="Arial"/>
                <a:cs typeface="Arial"/>
              </a:rPr>
              <a:t>גורם מקשר בין החוקר למממן</a:t>
            </a:r>
          </a:p>
          <a:p>
            <a:pPr marL="285750" indent="-285750" algn="r" rtl="1">
              <a:lnSpc>
                <a:spcPct val="150000"/>
              </a:lnSpc>
              <a:spcBef>
                <a:spcPts val="1400"/>
              </a:spcBef>
              <a:buClr>
                <a:srgbClr val="08BBE7"/>
              </a:buClr>
              <a:buFont typeface="Arial"/>
              <a:buChar char="▪"/>
            </a:pPr>
            <a:r>
              <a:rPr lang="he-IL" sz="2000" dirty="0">
                <a:solidFill>
                  <a:srgbClr val="0F3343"/>
                </a:solidFill>
                <a:latin typeface="Arial"/>
                <a:cs typeface="Arial"/>
              </a:rPr>
              <a:t>בקרה תקציבית</a:t>
            </a:r>
          </a:p>
        </p:txBody>
      </p:sp>
    </p:spTree>
    <p:extLst>
      <p:ext uri="{BB962C8B-B14F-4D97-AF65-F5344CB8AC3E}">
        <p14:creationId xmlns:p14="http://schemas.microsoft.com/office/powerpoint/2010/main" val="39045701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C3B4AB-33E7-2D13-50DB-936657FC81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B62CBF17-C278-260E-D129-B7229F68D0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14533"/>
            <a:ext cx="12191999" cy="797270"/>
          </a:xfrm>
        </p:spPr>
        <p:txBody>
          <a:bodyPr>
            <a:normAutofit/>
          </a:bodyPr>
          <a:lstStyle/>
          <a:p>
            <a:pPr algn="ctr"/>
            <a:r>
              <a:rPr lang="he-IL" sz="3600" b="1" dirty="0">
                <a:solidFill>
                  <a:schemeClr val="bg1"/>
                </a:solidFill>
                <a:latin typeface="Arial"/>
                <a:cs typeface="Arial"/>
              </a:rPr>
              <a:t>תיאור פעילות האגף </a:t>
            </a:r>
          </a:p>
        </p:txBody>
      </p:sp>
      <p:sp>
        <p:nvSpPr>
          <p:cNvPr id="5" name="מלבן 4">
            <a:extLst>
              <a:ext uri="{FF2B5EF4-FFF2-40B4-BE49-F238E27FC236}">
                <a16:creationId xmlns:a16="http://schemas.microsoft.com/office/drawing/2014/main" id="{DCB27ACA-362F-B872-C28B-897B4A594AE0}"/>
              </a:ext>
            </a:extLst>
          </p:cNvPr>
          <p:cNvSpPr/>
          <p:nvPr/>
        </p:nvSpPr>
        <p:spPr>
          <a:xfrm>
            <a:off x="-1" y="6581775"/>
            <a:ext cx="9152709" cy="276225"/>
          </a:xfrm>
          <a:prstGeom prst="rect">
            <a:avLst/>
          </a:prstGeom>
          <a:solidFill>
            <a:srgbClr val="1D3259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10" name="תמונה 9">
            <a:extLst>
              <a:ext uri="{FF2B5EF4-FFF2-40B4-BE49-F238E27FC236}">
                <a16:creationId xmlns:a16="http://schemas.microsoft.com/office/drawing/2014/main" id="{7D0AB0A9-E3BE-B3EE-98DC-53C8F0EEEAE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4466" y="5111120"/>
            <a:ext cx="3157532" cy="3157532"/>
          </a:xfrm>
          <a:prstGeom prst="rect">
            <a:avLst/>
          </a:prstGeom>
        </p:spPr>
      </p:pic>
      <p:sp>
        <p:nvSpPr>
          <p:cNvPr id="7" name="מלבן 8">
            <a:extLst>
              <a:ext uri="{FF2B5EF4-FFF2-40B4-BE49-F238E27FC236}">
                <a16:creationId xmlns:a16="http://schemas.microsoft.com/office/drawing/2014/main" id="{13CB8B7E-3F09-0132-E749-8DB4E99990ED}"/>
              </a:ext>
            </a:extLst>
          </p:cNvPr>
          <p:cNvSpPr/>
          <p:nvPr/>
        </p:nvSpPr>
        <p:spPr>
          <a:xfrm>
            <a:off x="959167" y="180317"/>
            <a:ext cx="10915648" cy="797270"/>
          </a:xfrm>
          <a:prstGeom prst="rect">
            <a:avLst/>
          </a:prstGeom>
          <a:solidFill>
            <a:srgbClr val="1D32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sz="3600" b="1" dirty="0">
                <a:solidFill>
                  <a:schemeClr val="bg1"/>
                </a:solidFill>
                <a:effectLst/>
                <a:latin typeface="Arial"/>
                <a:cs typeface="Arial"/>
              </a:rPr>
              <a:t>תקצוב הצעת מחקר</a:t>
            </a:r>
            <a:endParaRPr kumimoji="0" lang="he-IL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6" name="תמונה 5">
            <a:extLst>
              <a:ext uri="{FF2B5EF4-FFF2-40B4-BE49-F238E27FC236}">
                <a16:creationId xmlns:a16="http://schemas.microsoft.com/office/drawing/2014/main" id="{0704D9F8-1692-4290-8361-40BC7E676C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76350" cy="1200150"/>
          </a:xfrm>
          <a:prstGeom prst="rect">
            <a:avLst/>
          </a:prstGeom>
        </p:spPr>
      </p:pic>
      <p:sp>
        <p:nvSpPr>
          <p:cNvPr id="9" name="תיבת טקסט 8">
            <a:extLst>
              <a:ext uri="{FF2B5EF4-FFF2-40B4-BE49-F238E27FC236}">
                <a16:creationId xmlns:a16="http://schemas.microsoft.com/office/drawing/2014/main" id="{7F2F8A66-2AC3-3A77-187C-0C1EC4E98A4B}"/>
              </a:ext>
            </a:extLst>
          </p:cNvPr>
          <p:cNvSpPr txBox="1"/>
          <p:nvPr/>
        </p:nvSpPr>
        <p:spPr>
          <a:xfrm>
            <a:off x="762000" y="1270000"/>
            <a:ext cx="10668000" cy="508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10000"/>
              </a:lnSpc>
              <a:spcAft>
                <a:spcPts val="600"/>
              </a:spcAft>
              <a:buNone/>
            </a:pPr>
            <a:r>
              <a:rPr lang="he-IL" sz="1600" dirty="0">
                <a:solidFill>
                  <a:srgbClr val="0F3343"/>
                </a:solidFill>
                <a:latin typeface="Arial"/>
                <a:cs typeface="Arial"/>
              </a:rPr>
              <a:t>על פי רוב, הגורם הקובע הוא ההצעה האקדמית.</a:t>
            </a:r>
          </a:p>
          <a:p>
            <a:pPr algn="r" rtl="1">
              <a:lnSpc>
                <a:spcPct val="110000"/>
              </a:lnSpc>
              <a:spcAft>
                <a:spcPts val="600"/>
              </a:spcAft>
              <a:buNone/>
            </a:pPr>
            <a:r>
              <a:rPr lang="he-IL" sz="1600" b="1" dirty="0">
                <a:solidFill>
                  <a:srgbClr val="0F3343"/>
                </a:solidFill>
                <a:latin typeface="Arial"/>
                <a:cs typeface="Arial"/>
              </a:rPr>
              <a:t>התקציב</a:t>
            </a:r>
            <a:r>
              <a:rPr lang="he-IL" sz="1600" dirty="0">
                <a:solidFill>
                  <a:srgbClr val="0F3343"/>
                </a:solidFill>
                <a:latin typeface="Arial"/>
                <a:cs typeface="Arial"/>
              </a:rPr>
              <a:t> הוא מראה של ההצעה במונחים פיננסיים, ומצביע על רצינות ועקביות.</a:t>
            </a:r>
          </a:p>
          <a:p>
            <a:pPr algn="r" rtl="1">
              <a:lnSpc>
                <a:spcPct val="110000"/>
              </a:lnSpc>
              <a:spcAft>
                <a:spcPts val="600"/>
              </a:spcAft>
              <a:buNone/>
            </a:pPr>
            <a:r>
              <a:rPr lang="he-IL" sz="1600" dirty="0">
                <a:solidFill>
                  <a:srgbClr val="0F3343"/>
                </a:solidFill>
                <a:latin typeface="Arial"/>
                <a:cs typeface="Arial"/>
              </a:rPr>
              <a:t>לאחר הזכייה ולכל אורך חיי המענק התקציב מלווה את הביצוע בפועל – ולכן יש לתכנן את ההוצאות על כלל תקופת המחקר.</a:t>
            </a:r>
          </a:p>
          <a:p>
            <a:pPr algn="r" rtl="1">
              <a:spcBef>
                <a:spcPts val="1000"/>
              </a:spcBef>
              <a:spcAft>
                <a:spcPts val="400"/>
              </a:spcAft>
              <a:buNone/>
            </a:pPr>
            <a:r>
              <a:rPr lang="he-IL" sz="1900" b="1" dirty="0">
                <a:solidFill>
                  <a:srgbClr val="0F3343"/>
                </a:solidFill>
                <a:latin typeface="Arial"/>
                <a:cs typeface="Arial"/>
              </a:rPr>
              <a:t>תכנון נכון של התקציב כולל</a:t>
            </a:r>
          </a:p>
          <a:p>
            <a:pPr marL="285750" indent="-285750" algn="r" rtl="1">
              <a:lnSpc>
                <a:spcPct val="105000"/>
              </a:lnSpc>
              <a:spcBef>
                <a:spcPts val="500"/>
              </a:spcBef>
              <a:buClr>
                <a:srgbClr val="08BBE7"/>
              </a:buClr>
              <a:buFont typeface="Arial"/>
              <a:buChar char="▪"/>
            </a:pPr>
            <a:r>
              <a:rPr lang="he-IL" sz="1600" dirty="0">
                <a:solidFill>
                  <a:srgbClr val="0F3343"/>
                </a:solidFill>
                <a:latin typeface="Arial"/>
                <a:cs typeface="Arial"/>
              </a:rPr>
              <a:t>שכר חוקר ראשי / תוספת המחקר של החוקר</a:t>
            </a:r>
          </a:p>
          <a:p>
            <a:pPr marL="285750" indent="-285750" algn="r" rtl="1">
              <a:lnSpc>
                <a:spcPct val="105000"/>
              </a:lnSpc>
              <a:spcBef>
                <a:spcPts val="500"/>
              </a:spcBef>
              <a:buClr>
                <a:srgbClr val="08BBE7"/>
              </a:buClr>
              <a:buFont typeface="Arial"/>
              <a:buChar char="▪"/>
            </a:pPr>
            <a:r>
              <a:rPr lang="he-IL" sz="1600" dirty="0">
                <a:solidFill>
                  <a:srgbClr val="0F3343"/>
                </a:solidFill>
                <a:latin typeface="Arial"/>
                <a:cs typeface="Arial"/>
              </a:rPr>
              <a:t>שכר צוות המחקר: סטודנטים, עוזרי מחקר, מנהלי מעבדות</a:t>
            </a:r>
          </a:p>
          <a:p>
            <a:pPr marL="285750" indent="-285750" algn="r" rtl="1">
              <a:lnSpc>
                <a:spcPct val="105000"/>
              </a:lnSpc>
              <a:spcBef>
                <a:spcPts val="500"/>
              </a:spcBef>
              <a:buClr>
                <a:srgbClr val="08BBE7"/>
              </a:buClr>
              <a:buFont typeface="Arial"/>
              <a:buChar char="▪"/>
            </a:pPr>
            <a:r>
              <a:rPr lang="he-IL" sz="1600" dirty="0">
                <a:solidFill>
                  <a:srgbClr val="0F3343"/>
                </a:solidFill>
                <a:latin typeface="Arial"/>
                <a:cs typeface="Arial"/>
              </a:rPr>
              <a:t>התייחסות להקבלות שהקרן דורשת מהמוסד או מהחוקר</a:t>
            </a:r>
          </a:p>
          <a:p>
            <a:pPr marL="285750" indent="-285750" algn="r" rtl="1">
              <a:lnSpc>
                <a:spcPct val="105000"/>
              </a:lnSpc>
              <a:spcBef>
                <a:spcPts val="500"/>
              </a:spcBef>
              <a:buClr>
                <a:srgbClr val="08BBE7"/>
              </a:buClr>
              <a:buFont typeface="Arial"/>
              <a:buChar char="▪"/>
            </a:pPr>
            <a:r>
              <a:rPr lang="he-IL" sz="1600" dirty="0">
                <a:solidFill>
                  <a:srgbClr val="0F3343"/>
                </a:solidFill>
                <a:latin typeface="Arial"/>
                <a:cs typeface="Arial"/>
              </a:rPr>
              <a:t>מפרט של כל צרכי המחקר הנדרשים להוצאתו לפועל</a:t>
            </a:r>
          </a:p>
          <a:p>
            <a:pPr algn="r" rtl="1">
              <a:spcBef>
                <a:spcPts val="1000"/>
              </a:spcBef>
              <a:spcAft>
                <a:spcPts val="400"/>
              </a:spcAft>
              <a:buNone/>
            </a:pPr>
            <a:r>
              <a:rPr lang="he-IL" sz="1900" b="1" dirty="0">
                <a:solidFill>
                  <a:srgbClr val="0F3343"/>
                </a:solidFill>
                <a:latin typeface="Arial"/>
                <a:cs typeface="Arial"/>
              </a:rPr>
              <a:t>Budget Justification</a:t>
            </a:r>
          </a:p>
          <a:p>
            <a:pPr marL="285750" indent="-285750" algn="r" rtl="1">
              <a:lnSpc>
                <a:spcPct val="105000"/>
              </a:lnSpc>
              <a:spcBef>
                <a:spcPts val="500"/>
              </a:spcBef>
              <a:buClr>
                <a:srgbClr val="08BBE7"/>
              </a:buClr>
              <a:buFont typeface="Arial"/>
              <a:buChar char="▪"/>
            </a:pPr>
            <a:r>
              <a:rPr lang="he-IL" sz="1600" dirty="0">
                <a:solidFill>
                  <a:srgbClr val="0F3343"/>
                </a:solidFill>
                <a:latin typeface="Arial"/>
                <a:cs typeface="Arial"/>
              </a:rPr>
              <a:t>הצדקות לתקציב המפרטות לבוחנים מהי מהות כל הוצאה וכיצד היא תורמת למחקר</a:t>
            </a:r>
          </a:p>
          <a:p>
            <a:pPr marL="285750" indent="-285750" algn="r" rtl="1">
              <a:lnSpc>
                <a:spcPct val="105000"/>
              </a:lnSpc>
              <a:spcBef>
                <a:spcPts val="500"/>
              </a:spcBef>
              <a:buClr>
                <a:srgbClr val="08BBE7"/>
              </a:buClr>
              <a:buFont typeface="Arial"/>
              <a:buChar char="▪"/>
            </a:pPr>
            <a:r>
              <a:rPr lang="he-IL" sz="1600" dirty="0">
                <a:solidFill>
                  <a:srgbClr val="0F3343"/>
                </a:solidFill>
                <a:latin typeface="Arial"/>
                <a:cs typeface="Arial"/>
              </a:rPr>
              <a:t>ההצדקות צריכות להיות עקביות עם התקציב עצמו ועם הנחיות הקרן</a:t>
            </a:r>
          </a:p>
          <a:p>
            <a:pPr marL="285750" indent="-285750" algn="r" rtl="1">
              <a:lnSpc>
                <a:spcPct val="105000"/>
              </a:lnSpc>
              <a:spcBef>
                <a:spcPts val="500"/>
              </a:spcBef>
              <a:buClr>
                <a:srgbClr val="08BBE7"/>
              </a:buClr>
              <a:buFont typeface="Arial"/>
              <a:buChar char="▪"/>
            </a:pPr>
            <a:r>
              <a:rPr lang="he-IL" sz="1600" dirty="0">
                <a:solidFill>
                  <a:srgbClr val="0F3343"/>
                </a:solidFill>
                <a:latin typeface="Arial"/>
                <a:cs typeface="Arial"/>
              </a:rPr>
              <a:t>מומלץ להיערך מראש לפני פגישות תקצוב – בעיקר בהוצאות "נישתיות"</a:t>
            </a:r>
          </a:p>
        </p:txBody>
      </p:sp>
    </p:spTree>
    <p:extLst>
      <p:ext uri="{BB962C8B-B14F-4D97-AF65-F5344CB8AC3E}">
        <p14:creationId xmlns:p14="http://schemas.microsoft.com/office/powerpoint/2010/main" val="23131451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-1" y="14533"/>
            <a:ext cx="12191999" cy="797270"/>
          </a:xfrm>
        </p:spPr>
        <p:txBody>
          <a:bodyPr>
            <a:normAutofit/>
          </a:bodyPr>
          <a:lstStyle/>
          <a:p>
            <a:pPr algn="ctr"/>
            <a:r>
              <a:rPr lang="he-IL" sz="3600" b="1" dirty="0">
                <a:solidFill>
                  <a:schemeClr val="bg1"/>
                </a:solidFill>
                <a:latin typeface="Arial"/>
                <a:cs typeface="Arial"/>
              </a:rPr>
              <a:t>תיאור פעילות האגף </a:t>
            </a:r>
          </a:p>
        </p:txBody>
      </p:sp>
      <p:sp>
        <p:nvSpPr>
          <p:cNvPr id="5" name="מלבן 4"/>
          <p:cNvSpPr/>
          <p:nvPr/>
        </p:nvSpPr>
        <p:spPr>
          <a:xfrm>
            <a:off x="-1" y="6581775"/>
            <a:ext cx="9152709" cy="276225"/>
          </a:xfrm>
          <a:prstGeom prst="rect">
            <a:avLst/>
          </a:prstGeom>
          <a:solidFill>
            <a:srgbClr val="1D3259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10" name="תמונה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4466" y="5111120"/>
            <a:ext cx="3157532" cy="3157532"/>
          </a:xfrm>
          <a:prstGeom prst="rect">
            <a:avLst/>
          </a:prstGeom>
        </p:spPr>
      </p:pic>
      <p:sp>
        <p:nvSpPr>
          <p:cNvPr id="7" name="מלבן 8">
            <a:extLst>
              <a:ext uri="{FF2B5EF4-FFF2-40B4-BE49-F238E27FC236}">
                <a16:creationId xmlns:a16="http://schemas.microsoft.com/office/drawing/2014/main" id="{6E6C87CF-B84F-4FAC-9CBF-E1FAA5964D4A}"/>
              </a:ext>
            </a:extLst>
          </p:cNvPr>
          <p:cNvSpPr/>
          <p:nvPr/>
        </p:nvSpPr>
        <p:spPr>
          <a:xfrm>
            <a:off x="1276350" y="15671"/>
            <a:ext cx="10915648" cy="797270"/>
          </a:xfrm>
          <a:prstGeom prst="rect">
            <a:avLst/>
          </a:prstGeom>
          <a:solidFill>
            <a:srgbClr val="1D32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sz="3600" b="1" dirty="0">
                <a:solidFill>
                  <a:schemeClr val="bg1"/>
                </a:solidFill>
                <a:latin typeface="Arial"/>
                <a:cs typeface="Arial"/>
              </a:rPr>
              <a:t>זכייה במענק מחקר</a:t>
            </a:r>
            <a:endParaRPr kumimoji="0" lang="he-IL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6" name="תמונה 5">
            <a:extLst>
              <a:ext uri="{FF2B5EF4-FFF2-40B4-BE49-F238E27FC236}">
                <a16:creationId xmlns:a16="http://schemas.microsoft.com/office/drawing/2014/main" id="{6FE99A43-F41A-431D-B723-901B1043BF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76350" cy="1200150"/>
          </a:xfrm>
          <a:prstGeom prst="rect">
            <a:avLst/>
          </a:prstGeom>
        </p:spPr>
      </p:pic>
      <p:sp>
        <p:nvSpPr>
          <p:cNvPr id="9" name="תיבת טקסט 8">
            <a:extLst>
              <a:ext uri="{FF2B5EF4-FFF2-40B4-BE49-F238E27FC236}">
                <a16:creationId xmlns:a16="http://schemas.microsoft.com/office/drawing/2014/main" id="{A5492374-0A4A-4005-BB7E-A8ABCD252A4B}"/>
              </a:ext>
            </a:extLst>
          </p:cNvPr>
          <p:cNvSpPr txBox="1"/>
          <p:nvPr/>
        </p:nvSpPr>
        <p:spPr>
          <a:xfrm>
            <a:off x="762000" y="1270000"/>
            <a:ext cx="10668000" cy="43610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900"/>
              </a:spcAft>
              <a:buNone/>
            </a:pPr>
            <a:r>
              <a:rPr lang="he-IL" sz="2000" b="1" dirty="0">
                <a:solidFill>
                  <a:srgbClr val="0F3343"/>
                </a:solidFill>
                <a:latin typeface="Arial"/>
                <a:cs typeface="Arial"/>
              </a:rPr>
              <a:t>לאחר קבלת מכתב זכייה מהמממן מתבצעות הפעולות הבאות:</a:t>
            </a:r>
          </a:p>
          <a:p>
            <a:pPr marL="400050" indent="-400050" algn="r" rtl="1">
              <a:lnSpc>
                <a:spcPct val="105000"/>
              </a:lnSpc>
              <a:spcBef>
                <a:spcPts val="1500"/>
              </a:spcBef>
              <a:buClr>
                <a:srgbClr val="08BBE7"/>
              </a:buClr>
              <a:buFont typeface="Arial"/>
              <a:buAutoNum type="arabicPeriod"/>
            </a:pPr>
            <a:r>
              <a:rPr lang="he-IL" sz="1800" dirty="0">
                <a:solidFill>
                  <a:srgbClr val="0F3343"/>
                </a:solidFill>
                <a:latin typeface="Arial"/>
                <a:cs typeface="Arial"/>
              </a:rPr>
              <a:t>העברת טיוטת הסכם לחתימה + מסמכים נדרשים על ידי המממן, מהחוקר לרשות המחקר</a:t>
            </a:r>
          </a:p>
          <a:p>
            <a:pPr marL="400050" indent="-400050" algn="r" rtl="1">
              <a:lnSpc>
                <a:spcPct val="105000"/>
              </a:lnSpc>
              <a:spcBef>
                <a:spcPts val="1500"/>
              </a:spcBef>
              <a:buClr>
                <a:srgbClr val="08BBE7"/>
              </a:buClr>
              <a:buFont typeface="Arial"/>
              <a:buAutoNum type="arabicPeriod"/>
            </a:pPr>
            <a:r>
              <a:rPr lang="he-IL" sz="1800" dirty="0">
                <a:solidFill>
                  <a:srgbClr val="0F3343"/>
                </a:solidFill>
                <a:latin typeface="Arial"/>
                <a:cs typeface="Arial"/>
              </a:rPr>
              <a:t>בדיקה של יועץ משפטי / מנהל המענק ואישור החוקר לכל תנאי ההסכם, כולל התקציב</a:t>
            </a:r>
          </a:p>
          <a:p>
            <a:pPr marL="400050" indent="-400050" algn="r" rtl="1">
              <a:lnSpc>
                <a:spcPct val="105000"/>
              </a:lnSpc>
              <a:spcBef>
                <a:spcPts val="1500"/>
              </a:spcBef>
              <a:buClr>
                <a:srgbClr val="08BBE7"/>
              </a:buClr>
              <a:buFont typeface="Arial"/>
              <a:buAutoNum type="arabicPeriod"/>
            </a:pPr>
            <a:r>
              <a:rPr lang="he-IL" sz="1800" dirty="0">
                <a:solidFill>
                  <a:srgbClr val="0F3343"/>
                </a:solidFill>
                <a:latin typeface="Arial"/>
                <a:cs typeface="Arial"/>
              </a:rPr>
              <a:t>חתימת מורשי חתימה – חוקר בסגל אקדמי אינו מורשה חתימה במוסד</a:t>
            </a:r>
          </a:p>
          <a:p>
            <a:pPr marL="400050" indent="-400050" algn="r" rtl="1">
              <a:lnSpc>
                <a:spcPct val="105000"/>
              </a:lnSpc>
              <a:spcBef>
                <a:spcPts val="1500"/>
              </a:spcBef>
              <a:buClr>
                <a:srgbClr val="08BBE7"/>
              </a:buClr>
              <a:buFont typeface="Arial"/>
              <a:buAutoNum type="arabicPeriod"/>
            </a:pPr>
            <a:r>
              <a:rPr lang="he-IL" sz="1800" dirty="0">
                <a:solidFill>
                  <a:srgbClr val="0F3343"/>
                </a:solidFill>
                <a:latin typeface="Arial"/>
                <a:cs typeface="Arial"/>
              </a:rPr>
              <a:t>פתיחת מענק במערכת ה-SAP / פורטל החוקר</a:t>
            </a:r>
          </a:p>
          <a:p>
            <a:pPr marL="400050" indent="-400050" algn="r" rtl="1">
              <a:lnSpc>
                <a:spcPct val="105000"/>
              </a:lnSpc>
              <a:spcBef>
                <a:spcPts val="1500"/>
              </a:spcBef>
              <a:buClr>
                <a:srgbClr val="08BBE7"/>
              </a:buClr>
              <a:buFont typeface="Arial"/>
              <a:buAutoNum type="arabicPeriod"/>
            </a:pPr>
            <a:r>
              <a:rPr lang="he-IL" sz="1800" dirty="0">
                <a:solidFill>
                  <a:srgbClr val="0F3343"/>
                </a:solidFill>
                <a:latin typeface="Arial"/>
                <a:cs typeface="Arial"/>
              </a:rPr>
              <a:t>חתימה על ניגוד עניינים והתחייבות חוקר למחקר</a:t>
            </a:r>
          </a:p>
          <a:p>
            <a:pPr marL="400050" indent="-400050" algn="r" rtl="1">
              <a:lnSpc>
                <a:spcPct val="105000"/>
              </a:lnSpc>
              <a:spcBef>
                <a:spcPts val="1500"/>
              </a:spcBef>
              <a:buClr>
                <a:srgbClr val="08BBE7"/>
              </a:buClr>
              <a:buFont typeface="Arial"/>
              <a:buAutoNum type="arabicPeriod"/>
            </a:pPr>
            <a:r>
              <a:rPr lang="he-IL" sz="1800" dirty="0">
                <a:solidFill>
                  <a:srgbClr val="0F3343"/>
                </a:solidFill>
                <a:latin typeface="Arial"/>
                <a:cs typeface="Arial"/>
              </a:rPr>
              <a:t>טיפול בתוספות מחקר</a:t>
            </a:r>
          </a:p>
          <a:p>
            <a:pPr marL="400050" indent="-400050" algn="r" rtl="1">
              <a:lnSpc>
                <a:spcPct val="105000"/>
              </a:lnSpc>
              <a:spcBef>
                <a:spcPts val="1500"/>
              </a:spcBef>
              <a:buClr>
                <a:srgbClr val="08BBE7"/>
              </a:buClr>
              <a:buFont typeface="Arial"/>
              <a:buAutoNum type="arabicPeriod"/>
            </a:pPr>
            <a:r>
              <a:rPr lang="he-IL" sz="1800" dirty="0">
                <a:solidFill>
                  <a:srgbClr val="0F3343"/>
                </a:solidFill>
                <a:latin typeface="Arial"/>
                <a:cs typeface="Arial"/>
              </a:rPr>
              <a:t>שיחת הדרכה עם מנהל המענק</a:t>
            </a:r>
          </a:p>
          <a:p>
            <a:pPr marL="400050" indent="-400050" algn="r" rtl="1">
              <a:lnSpc>
                <a:spcPct val="105000"/>
              </a:lnSpc>
              <a:spcBef>
                <a:spcPts val="1500"/>
              </a:spcBef>
              <a:buClr>
                <a:srgbClr val="08BBE7"/>
              </a:buClr>
              <a:buFont typeface="Arial"/>
              <a:buAutoNum type="arabicPeriod"/>
            </a:pPr>
            <a:r>
              <a:rPr lang="he-IL" sz="1800" dirty="0">
                <a:solidFill>
                  <a:srgbClr val="0F3343"/>
                </a:solidFill>
                <a:latin typeface="Arial"/>
                <a:cs typeface="Arial"/>
              </a:rPr>
              <a:t>תחילת מחקר</a:t>
            </a:r>
          </a:p>
        </p:txBody>
      </p:sp>
    </p:spTree>
    <p:extLst>
      <p:ext uri="{BB962C8B-B14F-4D97-AF65-F5344CB8AC3E}">
        <p14:creationId xmlns:p14="http://schemas.microsoft.com/office/powerpoint/2010/main" val="8405952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A72B3F35-4F43-4345-BB3A-F46165F2B23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2000" y="1143000"/>
            <a:ext cx="10668000" cy="1143000"/>
          </a:xfrm>
        </p:spPr>
        <p:txBody>
          <a:bodyPr>
            <a:normAutofit/>
          </a:bodyPr>
          <a:lstStyle/>
          <a:p>
            <a:pPr marL="285750" indent="-285750" algn="r" rtl="1">
              <a:lnSpc>
                <a:spcPct val="105000"/>
              </a:lnSpc>
              <a:spcBef>
                <a:spcPts val="600"/>
              </a:spcBef>
              <a:buClr>
                <a:srgbClr val="08BBE7"/>
              </a:buClr>
              <a:buFont typeface="Arial"/>
              <a:buChar char="▪"/>
            </a:pPr>
            <a:r>
              <a:rPr lang="he-IL" sz="1700" dirty="0">
                <a:solidFill>
                  <a:srgbClr val="0F3343"/>
                </a:solidFill>
                <a:latin typeface="Arial"/>
                <a:cs typeface="Arial"/>
              </a:rPr>
              <a:t>בפורטל המחקר החוקר מקבל תמונת מצב של מענקי המחקר שהוא מנהל</a:t>
            </a:r>
          </a:p>
          <a:p>
            <a:pPr marL="285750" indent="-285750" algn="r" rtl="1">
              <a:lnSpc>
                <a:spcPct val="105000"/>
              </a:lnSpc>
              <a:spcBef>
                <a:spcPts val="600"/>
              </a:spcBef>
              <a:buClr>
                <a:srgbClr val="08BBE7"/>
              </a:buClr>
              <a:buFont typeface="Arial"/>
              <a:buChar char="▪"/>
            </a:pPr>
            <a:r>
              <a:rPr lang="he-IL" sz="1700" dirty="0">
                <a:solidFill>
                  <a:srgbClr val="0F3343"/>
                </a:solidFill>
                <a:latin typeface="Arial"/>
                <a:cs typeface="Arial"/>
              </a:rPr>
              <a:t>אינו כלי עבודה, אך בכל רגע נתון ניתן לראות הוצאות, יתרה והתחייבויות במענק</a:t>
            </a:r>
          </a:p>
          <a:p>
            <a:pPr marL="285750" indent="-285750" algn="r" rtl="1">
              <a:lnSpc>
                <a:spcPct val="105000"/>
              </a:lnSpc>
              <a:spcBef>
                <a:spcPts val="600"/>
              </a:spcBef>
              <a:buClr>
                <a:srgbClr val="08BBE7"/>
              </a:buClr>
              <a:buFont typeface="Arial"/>
              <a:buChar char="▪"/>
            </a:pPr>
            <a:r>
              <a:rPr lang="he-IL" sz="1700" dirty="0">
                <a:solidFill>
                  <a:srgbClr val="0F3343"/>
                </a:solidFill>
                <a:latin typeface="Arial"/>
                <a:cs typeface="Arial"/>
              </a:rPr>
              <a:t>ניתן לבקש ממנהל המענק הדרכה לשימוש בפורטל</a:t>
            </a:r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051768BF-DC0E-4CB2-B501-31DD698151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909"/>
            <a:ext cx="1276350" cy="1200150"/>
          </a:xfrm>
          <a:prstGeom prst="rect">
            <a:avLst/>
          </a:prstGeom>
        </p:spPr>
      </p:pic>
      <p:sp>
        <p:nvSpPr>
          <p:cNvPr id="8" name="מלבן 7">
            <a:extLst>
              <a:ext uri="{FF2B5EF4-FFF2-40B4-BE49-F238E27FC236}">
                <a16:creationId xmlns:a16="http://schemas.microsoft.com/office/drawing/2014/main" id="{66B56575-2CC1-42BE-BBD9-298A860AA4D6}"/>
              </a:ext>
            </a:extLst>
          </p:cNvPr>
          <p:cNvSpPr/>
          <p:nvPr/>
        </p:nvSpPr>
        <p:spPr>
          <a:xfrm>
            <a:off x="5886450" y="6581775"/>
            <a:ext cx="6305549" cy="276225"/>
          </a:xfrm>
          <a:prstGeom prst="rect">
            <a:avLst/>
          </a:prstGeom>
          <a:solidFill>
            <a:srgbClr val="0F33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מלבן 8">
            <a:extLst>
              <a:ext uri="{FF2B5EF4-FFF2-40B4-BE49-F238E27FC236}">
                <a16:creationId xmlns:a16="http://schemas.microsoft.com/office/drawing/2014/main" id="{4702D3C1-8015-4644-9EB8-067F3D6D5F07}"/>
              </a:ext>
            </a:extLst>
          </p:cNvPr>
          <p:cNvSpPr/>
          <p:nvPr/>
        </p:nvSpPr>
        <p:spPr>
          <a:xfrm>
            <a:off x="2943225" y="6586537"/>
            <a:ext cx="2943225" cy="276225"/>
          </a:xfrm>
          <a:prstGeom prst="rect">
            <a:avLst/>
          </a:prstGeom>
          <a:solidFill>
            <a:srgbClr val="08BB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0" name="מלבן 9">
            <a:extLst>
              <a:ext uri="{FF2B5EF4-FFF2-40B4-BE49-F238E27FC236}">
                <a16:creationId xmlns:a16="http://schemas.microsoft.com/office/drawing/2014/main" id="{54D61317-824B-4ED3-8537-04DAB65A7340}"/>
              </a:ext>
            </a:extLst>
          </p:cNvPr>
          <p:cNvSpPr/>
          <p:nvPr/>
        </p:nvSpPr>
        <p:spPr>
          <a:xfrm>
            <a:off x="0" y="6577013"/>
            <a:ext cx="2943225" cy="276225"/>
          </a:xfrm>
          <a:prstGeom prst="rect">
            <a:avLst/>
          </a:prstGeom>
          <a:solidFill>
            <a:srgbClr val="0F33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7" name="תמונה 6">
            <a:extLst>
              <a:ext uri="{FF2B5EF4-FFF2-40B4-BE49-F238E27FC236}">
                <a16:creationId xmlns:a16="http://schemas.microsoft.com/office/drawing/2014/main" id="{64B7416D-E00B-4D0D-AF8B-7EEC0EBE4F9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144"/>
          <a:stretch/>
        </p:blipFill>
        <p:spPr>
          <a:xfrm>
            <a:off x="-3810000" y="4191000"/>
            <a:ext cx="5691797" cy="2740473"/>
          </a:xfrm>
          <a:prstGeom prst="rect">
            <a:avLst/>
          </a:prstGeom>
        </p:spPr>
      </p:pic>
      <p:sp>
        <p:nvSpPr>
          <p:cNvPr id="11" name="מלבן 8">
            <a:extLst>
              <a:ext uri="{FF2B5EF4-FFF2-40B4-BE49-F238E27FC236}">
                <a16:creationId xmlns:a16="http://schemas.microsoft.com/office/drawing/2014/main" id="{EFBD7E27-73D3-48D9-A2C6-593CF41E7CB5}"/>
              </a:ext>
            </a:extLst>
          </p:cNvPr>
          <p:cNvSpPr/>
          <p:nvPr/>
        </p:nvSpPr>
        <p:spPr>
          <a:xfrm>
            <a:off x="1276349" y="90751"/>
            <a:ext cx="10681887" cy="797270"/>
          </a:xfrm>
          <a:prstGeom prst="rect">
            <a:avLst/>
          </a:prstGeom>
          <a:solidFill>
            <a:srgbClr val="1D32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he-IL" sz="3600" b="1" dirty="0">
                <a:solidFill>
                  <a:schemeClr val="bg1"/>
                </a:solidFill>
                <a:latin typeface="Arial"/>
              </a:rPr>
              <a:t>פורטל מחקר-גישה-מה הנתונים שניתן לראות</a:t>
            </a:r>
            <a:endParaRPr lang="he-IL" sz="36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2" name="תמונה 1">
            <a:extLst>
              <a:ext uri="{FF2B5EF4-FFF2-40B4-BE49-F238E27FC236}">
                <a16:creationId xmlns:a16="http://schemas.microsoft.com/office/drawing/2014/main" id="{9CCA2D6E-E038-C588-D8CD-E9C800BF50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9000" y="2476500"/>
            <a:ext cx="8890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52390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תמונה 13">
            <a:extLst>
              <a:ext uri="{FF2B5EF4-FFF2-40B4-BE49-F238E27FC236}">
                <a16:creationId xmlns:a16="http://schemas.microsoft.com/office/drawing/2014/main" id="{3453D4A0-AD7E-4F7A-BD73-EF3B2F55A5D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951601">
            <a:off x="-381000" y="3302000"/>
            <a:ext cx="3556000" cy="3556000"/>
          </a:xfrm>
          <a:prstGeom prst="rect">
            <a:avLst/>
          </a:prstGeom>
        </p:spPr>
      </p:pic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-1" y="14533"/>
            <a:ext cx="12191999" cy="797270"/>
          </a:xfrm>
        </p:spPr>
        <p:txBody>
          <a:bodyPr>
            <a:normAutofit/>
          </a:bodyPr>
          <a:lstStyle/>
          <a:p>
            <a:pPr algn="ctr"/>
            <a:r>
              <a:rPr lang="he-IL" sz="3600" b="1" dirty="0">
                <a:solidFill>
                  <a:schemeClr val="bg1"/>
                </a:solidFill>
                <a:latin typeface="Arial"/>
                <a:cs typeface="Arial"/>
              </a:rPr>
              <a:t>תיאור פעילות האגף </a:t>
            </a:r>
          </a:p>
        </p:txBody>
      </p:sp>
      <p:sp>
        <p:nvSpPr>
          <p:cNvPr id="5" name="מלבן 4"/>
          <p:cNvSpPr/>
          <p:nvPr/>
        </p:nvSpPr>
        <p:spPr>
          <a:xfrm>
            <a:off x="-1" y="6581775"/>
            <a:ext cx="9152709" cy="276225"/>
          </a:xfrm>
          <a:prstGeom prst="rect">
            <a:avLst/>
          </a:prstGeom>
          <a:solidFill>
            <a:srgbClr val="1D3259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10" name="תמונה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4466" y="5111120"/>
            <a:ext cx="3157532" cy="3157532"/>
          </a:xfrm>
          <a:prstGeom prst="rect">
            <a:avLst/>
          </a:prstGeom>
        </p:spPr>
      </p:pic>
      <p:sp>
        <p:nvSpPr>
          <p:cNvPr id="7" name="מלבן 8">
            <a:extLst>
              <a:ext uri="{FF2B5EF4-FFF2-40B4-BE49-F238E27FC236}">
                <a16:creationId xmlns:a16="http://schemas.microsoft.com/office/drawing/2014/main" id="{6E6C87CF-B84F-4FAC-9CBF-E1FAA5964D4A}"/>
              </a:ext>
            </a:extLst>
          </p:cNvPr>
          <p:cNvSpPr/>
          <p:nvPr/>
        </p:nvSpPr>
        <p:spPr>
          <a:xfrm>
            <a:off x="1276350" y="15671"/>
            <a:ext cx="10915648" cy="797270"/>
          </a:xfrm>
          <a:prstGeom prst="rect">
            <a:avLst/>
          </a:prstGeom>
          <a:solidFill>
            <a:srgbClr val="1D32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</a:rPr>
              <a:t>תקורה</a:t>
            </a:r>
          </a:p>
        </p:txBody>
      </p:sp>
      <p:pic>
        <p:nvPicPr>
          <p:cNvPr id="6" name="תמונה 5">
            <a:extLst>
              <a:ext uri="{FF2B5EF4-FFF2-40B4-BE49-F238E27FC236}">
                <a16:creationId xmlns:a16="http://schemas.microsoft.com/office/drawing/2014/main" id="{6FE99A43-F41A-431D-B723-901B1043BF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76350" cy="1200150"/>
          </a:xfrm>
          <a:prstGeom prst="rect">
            <a:avLst/>
          </a:prstGeom>
        </p:spPr>
      </p:pic>
      <p:sp>
        <p:nvSpPr>
          <p:cNvPr id="8" name="תיבת טקסט 7">
            <a:extLst>
              <a:ext uri="{FF2B5EF4-FFF2-40B4-BE49-F238E27FC236}">
                <a16:creationId xmlns:a16="http://schemas.microsoft.com/office/drawing/2014/main" id="{B6697E60-19E6-4C31-910E-E6C349851B9C}"/>
              </a:ext>
            </a:extLst>
          </p:cNvPr>
          <p:cNvSpPr txBox="1"/>
          <p:nvPr/>
        </p:nvSpPr>
        <p:spPr>
          <a:xfrm>
            <a:off x="3556000" y="1206500"/>
            <a:ext cx="7874000" cy="482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rgbClr val="9BAFB5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he-IL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F334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תקורת</a:t>
            </a:r>
            <a: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srgbClr val="0F334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האוניברסיטה היא 25% -מחושבת מסך ההוצאות.</a:t>
            </a:r>
          </a:p>
          <a:p>
            <a:pPr marL="0" marR="0" lvl="0" indent="0" algn="r" defTabSz="914400" rtl="1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rgbClr val="9BAFB5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srgbClr val="0F334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הקרנות מגדירות בהנחיות את גובה התקורה שהן מאשרות.</a:t>
            </a:r>
          </a:p>
          <a:p>
            <a:pPr marL="0" marR="0" lvl="0" indent="0" algn="r" defTabSz="914400" rtl="1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rgbClr val="9BAFB5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srgbClr val="0F334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בשלב </a:t>
            </a:r>
            <a:r>
              <a:rPr lang="he-IL" sz="1800" dirty="0">
                <a:solidFill>
                  <a:srgbClr val="0F3343"/>
                </a:solidFill>
                <a:latin typeface="Arial"/>
                <a:cs typeface="Arial"/>
              </a:rPr>
              <a:t>ה</a:t>
            </a:r>
            <a: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srgbClr val="0F334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תקצוב הצעת מחקר-התקורה היא חלק מהתקציב.</a:t>
            </a:r>
          </a:p>
          <a:p>
            <a:pPr marL="0" marR="0" lvl="0" indent="0" algn="r" defTabSz="914400" rtl="1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rgbClr val="9BAFB5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srgbClr val="0F334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התקורה-לא מנוהלת ברשות המחקר אלא חלק </a:t>
            </a:r>
            <a:r>
              <a:rPr lang="he-IL" sz="1800" dirty="0">
                <a:solidFill>
                  <a:srgbClr val="0F3343"/>
                </a:solidFill>
                <a:latin typeface="Arial"/>
                <a:cs typeface="Arial"/>
              </a:rPr>
              <a:t>מ</a:t>
            </a:r>
            <a: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srgbClr val="0F334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תקציב האוניברסיטה והיא מממנת בין השאר הוצאות עקיפות כגון: שכר, מים, חשמל, השתתפות בשכר מנהלי מעבדות, תשלום מלגות, שיפוץ מעבדות ותשתיות ועוד'</a:t>
            </a:r>
          </a:p>
          <a:p>
            <a:pPr marL="285750" indent="-285750" algn="r" rtl="1">
              <a:lnSpc>
                <a:spcPct val="110000"/>
              </a:lnSpc>
              <a:buFont typeface="Arial" panose="05000000000000000000" pitchFamily="2" charset="2"/>
              <a:buChar char="▪"/>
            </a:pPr>
            <a:endParaRPr lang="he-IL" sz="1800" dirty="0">
              <a:solidFill>
                <a:srgbClr val="0F3343"/>
              </a:solidFill>
              <a:latin typeface="Arial"/>
            </a:endParaRPr>
          </a:p>
          <a:p>
            <a:pPr algn="r" rtl="1">
              <a:lnSpc>
                <a:spcPct val="110000"/>
              </a:lnSpc>
            </a:pPr>
            <a:endParaRPr lang="he-IL" sz="1800" dirty="0">
              <a:solidFill>
                <a:srgbClr val="0F334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69918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03F531-DBA1-1373-6965-1EDA1C9BF6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תמונה 13">
            <a:extLst>
              <a:ext uri="{FF2B5EF4-FFF2-40B4-BE49-F238E27FC236}">
                <a16:creationId xmlns:a16="http://schemas.microsoft.com/office/drawing/2014/main" id="{8B7E2791-9372-8FAB-3EB8-4C4179C1643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951601">
            <a:off x="-381000" y="3810000"/>
            <a:ext cx="3048000" cy="3048000"/>
          </a:xfrm>
          <a:prstGeom prst="rect">
            <a:avLst/>
          </a:prstGeom>
        </p:spPr>
      </p:pic>
      <p:sp>
        <p:nvSpPr>
          <p:cNvPr id="2" name="כותרת 1">
            <a:extLst>
              <a:ext uri="{FF2B5EF4-FFF2-40B4-BE49-F238E27FC236}">
                <a16:creationId xmlns:a16="http://schemas.microsoft.com/office/drawing/2014/main" id="{C20AEE3C-243D-C9D5-0D5D-B567D05382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14533"/>
            <a:ext cx="12191999" cy="797270"/>
          </a:xfrm>
        </p:spPr>
        <p:txBody>
          <a:bodyPr>
            <a:normAutofit/>
          </a:bodyPr>
          <a:lstStyle/>
          <a:p>
            <a:pPr algn="ctr"/>
            <a:r>
              <a:rPr lang="he-IL" sz="3600" b="1" dirty="0">
                <a:solidFill>
                  <a:schemeClr val="bg1"/>
                </a:solidFill>
                <a:latin typeface="Arial"/>
                <a:cs typeface="Arial"/>
              </a:rPr>
              <a:t>תיאור פעילות האגף </a:t>
            </a:r>
          </a:p>
        </p:txBody>
      </p:sp>
      <p:sp>
        <p:nvSpPr>
          <p:cNvPr id="5" name="מלבן 4">
            <a:extLst>
              <a:ext uri="{FF2B5EF4-FFF2-40B4-BE49-F238E27FC236}">
                <a16:creationId xmlns:a16="http://schemas.microsoft.com/office/drawing/2014/main" id="{B4E4750E-B9D7-269A-5D78-1F0E4C6F2AEF}"/>
              </a:ext>
            </a:extLst>
          </p:cNvPr>
          <p:cNvSpPr/>
          <p:nvPr/>
        </p:nvSpPr>
        <p:spPr>
          <a:xfrm>
            <a:off x="-1" y="6581775"/>
            <a:ext cx="9152709" cy="276225"/>
          </a:xfrm>
          <a:prstGeom prst="rect">
            <a:avLst/>
          </a:prstGeom>
          <a:solidFill>
            <a:srgbClr val="1D3259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10" name="תמונה 9">
            <a:extLst>
              <a:ext uri="{FF2B5EF4-FFF2-40B4-BE49-F238E27FC236}">
                <a16:creationId xmlns:a16="http://schemas.microsoft.com/office/drawing/2014/main" id="{C6F691C0-0CA3-167D-0198-80AD38D622C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4466" y="5111120"/>
            <a:ext cx="3157532" cy="3157532"/>
          </a:xfrm>
          <a:prstGeom prst="rect">
            <a:avLst/>
          </a:prstGeom>
        </p:spPr>
      </p:pic>
      <p:sp>
        <p:nvSpPr>
          <p:cNvPr id="7" name="מלבן 8">
            <a:extLst>
              <a:ext uri="{FF2B5EF4-FFF2-40B4-BE49-F238E27FC236}">
                <a16:creationId xmlns:a16="http://schemas.microsoft.com/office/drawing/2014/main" id="{8F6ABA8D-D4A8-A40E-EE81-7AF2B116D2BD}"/>
              </a:ext>
            </a:extLst>
          </p:cNvPr>
          <p:cNvSpPr/>
          <p:nvPr/>
        </p:nvSpPr>
        <p:spPr>
          <a:xfrm>
            <a:off x="1276350" y="15671"/>
            <a:ext cx="10915648" cy="797270"/>
          </a:xfrm>
          <a:prstGeom prst="rect">
            <a:avLst/>
          </a:prstGeom>
          <a:solidFill>
            <a:srgbClr val="1D32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sz="3600" b="1" dirty="0">
                <a:solidFill>
                  <a:schemeClr val="bg1"/>
                </a:solidFill>
              </a:rPr>
              <a:t>חשיבות לביצוע בקרה תקציבית מול מנהל המענק</a:t>
            </a:r>
            <a:endParaRPr kumimoji="0" lang="he-IL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6" name="תמונה 5">
            <a:extLst>
              <a:ext uri="{FF2B5EF4-FFF2-40B4-BE49-F238E27FC236}">
                <a16:creationId xmlns:a16="http://schemas.microsoft.com/office/drawing/2014/main" id="{0AC55853-34F0-BF9E-06A5-0CD0959473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76350" cy="1200150"/>
          </a:xfrm>
          <a:prstGeom prst="rect">
            <a:avLst/>
          </a:prstGeom>
        </p:spPr>
      </p:pic>
      <p:sp>
        <p:nvSpPr>
          <p:cNvPr id="8" name="תיבת טקסט 7">
            <a:extLst>
              <a:ext uri="{FF2B5EF4-FFF2-40B4-BE49-F238E27FC236}">
                <a16:creationId xmlns:a16="http://schemas.microsoft.com/office/drawing/2014/main" id="{B67677EF-A947-CD97-1859-1657FB8B6A2C}"/>
              </a:ext>
            </a:extLst>
          </p:cNvPr>
          <p:cNvSpPr txBox="1"/>
          <p:nvPr/>
        </p:nvSpPr>
        <p:spPr>
          <a:xfrm>
            <a:off x="3175000" y="1143000"/>
            <a:ext cx="8255000" cy="508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marR="0" lvl="1" algn="r" defTabSz="914400" rtl="1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rgbClr val="9BAFB5"/>
              </a:buClr>
              <a:buSzTx/>
              <a:tabLst/>
              <a:defRPr/>
            </a:pPr>
            <a:r>
              <a:rPr kumimoji="0" lang="he-IL" sz="1600" b="0" i="0" u="none" strike="noStrike" kern="1200" cap="none" spc="0" normalizeH="0" baseline="0" noProof="0" dirty="0">
                <a:ln>
                  <a:noFill/>
                </a:ln>
                <a:solidFill>
                  <a:srgbClr val="0F334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האחריות על ניהול המענק המחקר הוא של </a:t>
            </a:r>
            <a:r>
              <a:rPr kumimoji="0" lang="he-IL" sz="1600" b="1" i="0" u="none" strike="noStrike" kern="1200" cap="none" spc="0" normalizeH="0" baseline="0" noProof="0" dirty="0">
                <a:ln>
                  <a:noFill/>
                </a:ln>
                <a:solidFill>
                  <a:srgbClr val="0F334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החוקר</a:t>
            </a:r>
            <a:r>
              <a:rPr kumimoji="0" lang="he-IL" sz="1600" b="0" i="0" u="none" strike="noStrike" kern="1200" cap="none" spc="0" normalizeH="0" baseline="0" noProof="0" dirty="0">
                <a:ln>
                  <a:noFill/>
                </a:ln>
                <a:solidFill>
                  <a:srgbClr val="0F334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.</a:t>
            </a:r>
          </a:p>
          <a:p>
            <a:pPr marL="228600" marR="0" lvl="1" algn="r" defTabSz="914400" rtl="1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rgbClr val="9BAFB5"/>
              </a:buClr>
              <a:buSzTx/>
              <a:tabLst/>
              <a:defRPr/>
            </a:pPr>
            <a:r>
              <a:rPr kumimoji="0" lang="he-IL" sz="1600" b="0" i="0" u="none" strike="noStrike" kern="1200" cap="none" spc="0" normalizeH="0" baseline="0" noProof="0" dirty="0">
                <a:ln>
                  <a:noFill/>
                </a:ln>
                <a:solidFill>
                  <a:srgbClr val="0F334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מנהל המענק אחראי על התקציב מרגע הזכייה עד לסגירתו במערכת וישמח לתת מענה לכל בעיה או צורך שעולה מהחוקר כלל מתן פתרונות לסוגיות שעולות תוך ניהול המחקר.[</a:t>
            </a:r>
          </a:p>
          <a:p>
            <a:pPr marL="228600" lvl="1" algn="r" rtl="1">
              <a:lnSpc>
                <a:spcPct val="110000"/>
              </a:lnSpc>
              <a:spcBef>
                <a:spcPts val="1000"/>
              </a:spcBef>
              <a:buClr>
                <a:srgbClr val="9BAFB5"/>
              </a:buClr>
              <a:defRPr/>
            </a:pPr>
            <a:r>
              <a:rPr kumimoji="0" lang="he-IL" sz="1600" b="0" i="0" u="none" strike="noStrike" kern="1200" cap="none" spc="0" normalizeH="0" baseline="0" noProof="0" dirty="0">
                <a:ln>
                  <a:noFill/>
                </a:ln>
                <a:solidFill>
                  <a:srgbClr val="0F334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בפתיחת מענק חדש יש לבצע פגישת הדרכה ולתכנן את התקציב בהתאם למחקר לקבוע אבני דרך לתקציב, לתכנן העסקות, רכישות, שירותים וכל הצרכים של המחקר.</a:t>
            </a:r>
          </a:p>
          <a:p>
            <a:pPr marL="228600" marR="0" lvl="1" algn="r" defTabSz="914400" rtl="1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rgbClr val="9BAFB5"/>
              </a:buClr>
              <a:buSzTx/>
              <a:tabLst/>
              <a:defRPr/>
            </a:pPr>
            <a:r>
              <a:rPr kumimoji="0" lang="he-IL" sz="1600" b="0" i="0" u="none" strike="noStrike" kern="1200" cap="none" spc="0" normalizeH="0" baseline="0" noProof="0" dirty="0">
                <a:ln>
                  <a:noFill/>
                </a:ln>
                <a:solidFill>
                  <a:srgbClr val="0F334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ממליצה על פגישה רבעונית או חצי שנתית תלוי במורכבות המענק וקשיחות נהלי הקרן והצפת סוגיות ואתגרים מראש</a:t>
            </a:r>
          </a:p>
          <a:p>
            <a:pPr marL="228600" marR="0" lvl="1" algn="r" defTabSz="914400" rtl="1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rgbClr val="9BAFB5"/>
              </a:buClr>
              <a:buSzTx/>
              <a:tabLst/>
              <a:defRPr/>
            </a:pPr>
            <a:r>
              <a:rPr kumimoji="0" lang="he-IL" sz="1600" b="0" i="0" u="none" strike="noStrike" kern="1200" cap="none" spc="0" normalizeH="0" baseline="0" noProof="0" dirty="0">
                <a:ln>
                  <a:noFill/>
                </a:ln>
                <a:solidFill>
                  <a:srgbClr val="0F334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דוגמא לסוגיות:</a:t>
            </a:r>
          </a:p>
          <a:p>
            <a:pPr marL="571500" lvl="1" indent="-342900" algn="r" defTabSz="914400" rtl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Tx/>
              <a:buFont typeface="Arial" panose="05000000000000000000" pitchFamily="2" charset="2"/>
              <a:buChar char="▪"/>
              <a:defRPr/>
            </a:pPr>
            <a:r>
              <a:rPr kumimoji="0" lang="he-IL" sz="1600" b="0" i="0" u="none" strike="noStrike" kern="1200" cap="none" spc="0" normalizeH="0" baseline="0" noProof="0" dirty="0">
                <a:ln>
                  <a:noFill/>
                </a:ln>
                <a:solidFill>
                  <a:srgbClr val="0F334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בקרה תקציבית</a:t>
            </a:r>
          </a:p>
          <a:p>
            <a:pPr marL="571500" lvl="1" indent="-342900" algn="r" defTabSz="914400" rtl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Tx/>
              <a:buFont typeface="Arial" panose="05000000000000000000" pitchFamily="2" charset="2"/>
              <a:buChar char="▪"/>
              <a:defRPr/>
            </a:pPr>
            <a:r>
              <a:rPr kumimoji="0" lang="he-IL" sz="1600" b="0" i="0" u="none" strike="noStrike" kern="1200" cap="none" spc="0" normalizeH="0" baseline="0" noProof="0" dirty="0">
                <a:ln>
                  <a:noFill/>
                </a:ln>
                <a:solidFill>
                  <a:srgbClr val="0F334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ניצול יתרות</a:t>
            </a:r>
          </a:p>
          <a:p>
            <a:pPr marL="571500" lvl="1" indent="-342900" algn="r" defTabSz="914400" rtl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Tx/>
              <a:buFont typeface="Arial" panose="05000000000000000000" pitchFamily="2" charset="2"/>
              <a:buChar char="▪"/>
              <a:defRPr/>
            </a:pPr>
            <a:r>
              <a:rPr kumimoji="0" lang="he-IL" sz="1600" b="0" i="0" u="none" strike="noStrike" kern="1200" cap="none" spc="0" normalizeH="0" baseline="0" noProof="0" dirty="0">
                <a:ln>
                  <a:noFill/>
                </a:ln>
                <a:solidFill>
                  <a:srgbClr val="0F334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תכנון העסקות ומלגות</a:t>
            </a:r>
          </a:p>
          <a:p>
            <a:pPr marL="571500" lvl="1" indent="-342900" algn="r" defTabSz="914400" rtl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Tx/>
              <a:buFont typeface="Arial" panose="05000000000000000000" pitchFamily="2" charset="2"/>
              <a:buChar char="▪"/>
              <a:defRPr/>
            </a:pPr>
            <a:r>
              <a:rPr kumimoji="0" lang="he-IL" sz="1600" b="0" i="0" u="none" strike="noStrike" kern="1200" cap="none" spc="0" normalizeH="0" baseline="0" noProof="0" dirty="0">
                <a:ln>
                  <a:noFill/>
                </a:ln>
                <a:solidFill>
                  <a:srgbClr val="0F334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בקשה להארכות</a:t>
            </a:r>
          </a:p>
          <a:p>
            <a:pPr marL="571500" lvl="1" indent="-342900" algn="r" defTabSz="914400" rtl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Tx/>
              <a:buFont typeface="Arial" panose="05000000000000000000" pitchFamily="2" charset="2"/>
              <a:buChar char="▪"/>
              <a:defRPr/>
            </a:pPr>
            <a:r>
              <a:rPr kumimoji="0" lang="he-IL" sz="1600" b="0" i="0" u="none" strike="noStrike" kern="1200" cap="none" spc="0" normalizeH="0" baseline="0" noProof="0" dirty="0">
                <a:ln>
                  <a:noFill/>
                </a:ln>
                <a:solidFill>
                  <a:srgbClr val="0F334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ניוד כספים</a:t>
            </a:r>
          </a:p>
          <a:p>
            <a:pPr marL="571500" lvl="1" indent="-342900" algn="r" defTabSz="914400" rtl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Tx/>
              <a:buFont typeface="Arial" panose="05000000000000000000" pitchFamily="2" charset="2"/>
              <a:buChar char="▪"/>
              <a:defRPr/>
            </a:pPr>
            <a:r>
              <a:rPr lang="he-IL" sz="1600" dirty="0">
                <a:solidFill>
                  <a:srgbClr val="0F3343"/>
                </a:solidFill>
                <a:latin typeface="Arial"/>
                <a:cs typeface="Arial"/>
              </a:rPr>
              <a:t>שינוי תקציבי</a:t>
            </a:r>
          </a:p>
          <a:p>
            <a:pPr algn="r" rtl="1">
              <a:lnSpc>
                <a:spcPct val="110000"/>
              </a:lnSpc>
            </a:pPr>
            <a:endParaRPr lang="he-IL" sz="1600" dirty="0">
              <a:solidFill>
                <a:srgbClr val="0F3343"/>
              </a:solidFill>
              <a:latin typeface="Arial"/>
            </a:endParaRPr>
          </a:p>
          <a:p>
            <a:pPr algn="r" rtl="1">
              <a:lnSpc>
                <a:spcPct val="110000"/>
              </a:lnSpc>
            </a:pPr>
            <a:endParaRPr lang="he-IL" sz="1600" dirty="0">
              <a:solidFill>
                <a:srgbClr val="0F334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60362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F60E37-2C79-563B-28FF-87B5A5F8BA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תמונה 13">
            <a:extLst>
              <a:ext uri="{FF2B5EF4-FFF2-40B4-BE49-F238E27FC236}">
                <a16:creationId xmlns:a16="http://schemas.microsoft.com/office/drawing/2014/main" id="{FB45077A-CC2A-9EFA-3980-EF5F9D1407C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951601">
            <a:off x="-381000" y="3810000"/>
            <a:ext cx="3048000" cy="3048000"/>
          </a:xfrm>
          <a:prstGeom prst="rect">
            <a:avLst/>
          </a:prstGeom>
        </p:spPr>
      </p:pic>
      <p:sp>
        <p:nvSpPr>
          <p:cNvPr id="2" name="כותרת 1">
            <a:extLst>
              <a:ext uri="{FF2B5EF4-FFF2-40B4-BE49-F238E27FC236}">
                <a16:creationId xmlns:a16="http://schemas.microsoft.com/office/drawing/2014/main" id="{9DF7C743-91F7-3742-668D-A3993DBFD1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14533"/>
            <a:ext cx="12191999" cy="797270"/>
          </a:xfrm>
        </p:spPr>
        <p:txBody>
          <a:bodyPr>
            <a:normAutofit/>
          </a:bodyPr>
          <a:lstStyle/>
          <a:p>
            <a:pPr algn="ctr"/>
            <a:r>
              <a:rPr lang="he-IL" sz="3600" b="1" dirty="0">
                <a:solidFill>
                  <a:schemeClr val="bg1"/>
                </a:solidFill>
                <a:latin typeface="Arial"/>
                <a:cs typeface="Arial"/>
              </a:rPr>
              <a:t>תיאור פעילות האגף </a:t>
            </a:r>
          </a:p>
        </p:txBody>
      </p:sp>
      <p:sp>
        <p:nvSpPr>
          <p:cNvPr id="5" name="מלבן 4">
            <a:extLst>
              <a:ext uri="{FF2B5EF4-FFF2-40B4-BE49-F238E27FC236}">
                <a16:creationId xmlns:a16="http://schemas.microsoft.com/office/drawing/2014/main" id="{52C2EE2E-DBDC-7C65-A4F5-4B2569F839DB}"/>
              </a:ext>
            </a:extLst>
          </p:cNvPr>
          <p:cNvSpPr/>
          <p:nvPr/>
        </p:nvSpPr>
        <p:spPr>
          <a:xfrm>
            <a:off x="-1" y="6581775"/>
            <a:ext cx="9152709" cy="276225"/>
          </a:xfrm>
          <a:prstGeom prst="rect">
            <a:avLst/>
          </a:prstGeom>
          <a:solidFill>
            <a:srgbClr val="1D3259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10" name="תמונה 9">
            <a:extLst>
              <a:ext uri="{FF2B5EF4-FFF2-40B4-BE49-F238E27FC236}">
                <a16:creationId xmlns:a16="http://schemas.microsoft.com/office/drawing/2014/main" id="{021114AD-E26F-B7AC-C3E1-5012A9186C0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4466" y="5111120"/>
            <a:ext cx="3157532" cy="3157532"/>
          </a:xfrm>
          <a:prstGeom prst="rect">
            <a:avLst/>
          </a:prstGeom>
        </p:spPr>
      </p:pic>
      <p:sp>
        <p:nvSpPr>
          <p:cNvPr id="7" name="מלבן 8">
            <a:extLst>
              <a:ext uri="{FF2B5EF4-FFF2-40B4-BE49-F238E27FC236}">
                <a16:creationId xmlns:a16="http://schemas.microsoft.com/office/drawing/2014/main" id="{723262F5-A656-BBCC-C47C-348A5558659D}"/>
              </a:ext>
            </a:extLst>
          </p:cNvPr>
          <p:cNvSpPr/>
          <p:nvPr/>
        </p:nvSpPr>
        <p:spPr>
          <a:xfrm>
            <a:off x="1276350" y="29066"/>
            <a:ext cx="10915648" cy="797270"/>
          </a:xfrm>
          <a:prstGeom prst="rect">
            <a:avLst/>
          </a:prstGeom>
          <a:solidFill>
            <a:srgbClr val="1D32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sz="3600" b="1" dirty="0">
                <a:solidFill>
                  <a:schemeClr val="bg1"/>
                </a:solidFill>
              </a:rPr>
              <a:t>דוחות מדעיים וכספיים</a:t>
            </a:r>
            <a:endParaRPr kumimoji="0" lang="he-IL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6" name="תמונה 5">
            <a:extLst>
              <a:ext uri="{FF2B5EF4-FFF2-40B4-BE49-F238E27FC236}">
                <a16:creationId xmlns:a16="http://schemas.microsoft.com/office/drawing/2014/main" id="{F9D5F0DF-5170-63F3-C17C-E3D2DF6EF4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76350" cy="1200150"/>
          </a:xfrm>
          <a:prstGeom prst="rect">
            <a:avLst/>
          </a:prstGeom>
        </p:spPr>
      </p:pic>
      <p:sp>
        <p:nvSpPr>
          <p:cNvPr id="8" name="תיבת טקסט 7">
            <a:extLst>
              <a:ext uri="{FF2B5EF4-FFF2-40B4-BE49-F238E27FC236}">
                <a16:creationId xmlns:a16="http://schemas.microsoft.com/office/drawing/2014/main" id="{1E67C9D8-3125-EAD2-76D5-49C6630FBA3F}"/>
              </a:ext>
            </a:extLst>
          </p:cNvPr>
          <p:cNvSpPr txBox="1"/>
          <p:nvPr/>
        </p:nvSpPr>
        <p:spPr>
          <a:xfrm>
            <a:off x="3175000" y="1143000"/>
            <a:ext cx="8255000" cy="4953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9BAFB5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he-IL" sz="1600" b="0" i="0" u="none" strike="noStrike" kern="1200" cap="none" spc="0" normalizeH="0" baseline="0" noProof="0" dirty="0">
                <a:ln>
                  <a:noFill/>
                </a:ln>
                <a:solidFill>
                  <a:srgbClr val="0F334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לכל מממן ישנן הנחיות לאופן ולמועד שיש להגיש דוחות מדעיים וכספיים.</a:t>
            </a:r>
          </a:p>
          <a:p>
            <a:pPr marL="0" marR="0" lvl="0" indent="0" algn="r" defTabSz="914400" rtl="1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9BAFB5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he-IL" sz="1600" b="0" i="0" u="none" strike="noStrike" kern="1200" cap="none" spc="0" normalizeH="0" baseline="0" noProof="0" dirty="0">
                <a:ln>
                  <a:noFill/>
                </a:ln>
                <a:solidFill>
                  <a:srgbClr val="0F334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he-IL" sz="1600" b="0" i="0" u="sng" strike="noStrike" kern="1200" cap="none" spc="0" normalizeH="0" baseline="0" noProof="0" dirty="0">
                <a:ln>
                  <a:noFill/>
                </a:ln>
                <a:solidFill>
                  <a:srgbClr val="0F334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הגשת דיווח מדעי </a:t>
            </a:r>
            <a:r>
              <a:rPr kumimoji="0" lang="he-IL" sz="1600" b="0" i="0" u="none" strike="noStrike" kern="1200" cap="none" spc="0" normalizeH="0" baseline="0" noProof="0" dirty="0">
                <a:ln>
                  <a:noFill/>
                </a:ln>
                <a:solidFill>
                  <a:srgbClr val="0F334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בהרבה קרנות מאשר את תחילת השנה העוקבת או את קבלת התקבול.</a:t>
            </a:r>
          </a:p>
          <a:p>
            <a:pPr marL="0" marR="0" lvl="0" indent="0" algn="r" defTabSz="914400" rtl="1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9BAFB5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he-IL" sz="1600" b="0" i="0" u="none" strike="noStrike" kern="1200" cap="none" spc="0" normalizeH="0" baseline="0" noProof="0" dirty="0">
                <a:ln>
                  <a:noFill/>
                </a:ln>
                <a:solidFill>
                  <a:srgbClr val="0F334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בפתיחת מענק מנהל המענק מעדכן משימות/תזכורות לחוקר על המועד להגשת דיווח מדעי.</a:t>
            </a:r>
          </a:p>
          <a:p>
            <a:pPr marL="0" marR="0" lvl="0" indent="0" algn="r" defTabSz="914400" rtl="1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9BAFB5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he-IL" sz="1600" b="0" i="0" u="none" strike="noStrike" kern="1200" cap="none" spc="0" normalizeH="0" baseline="0" noProof="0" dirty="0">
                <a:ln>
                  <a:noFill/>
                </a:ln>
                <a:solidFill>
                  <a:srgbClr val="0F334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רשות המחקר אינה בודקת ואחראית על הדיווח המדעי, יש לכתב את מנהל המענק בעת השליחה ולעדכן את ביצוע המשימה.</a:t>
            </a:r>
          </a:p>
          <a:p>
            <a:pPr marL="0" marR="0" lvl="0" indent="0" algn="r" defTabSz="914400" rtl="1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9BAFB5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he-IL" sz="1600" b="0" i="0" u="none" strike="noStrike" kern="1200" cap="none" spc="0" normalizeH="0" baseline="0" noProof="0" dirty="0">
                <a:ln>
                  <a:noFill/>
                </a:ln>
                <a:solidFill>
                  <a:srgbClr val="0F334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he-IL" sz="1600" b="0" i="0" u="sng" strike="noStrike" kern="1200" cap="none" spc="0" normalizeH="0" baseline="0" noProof="0" dirty="0">
                <a:ln>
                  <a:noFill/>
                </a:ln>
                <a:solidFill>
                  <a:srgbClr val="0F334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דוחות כספיים מוגשים </a:t>
            </a:r>
            <a:r>
              <a:rPr kumimoji="0" lang="he-IL" sz="1600" b="0" i="0" u="none" strike="noStrike" kern="1200" cap="none" spc="0" normalizeH="0" baseline="0" noProof="0" dirty="0">
                <a:ln>
                  <a:noFill/>
                </a:ln>
                <a:solidFill>
                  <a:srgbClr val="0F334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על ידי מדור בקרה ודיווח בפועל על ההוצאות שבוצעו באותה תקופה בהתאם להוצאות מתקבל תקבול.</a:t>
            </a:r>
          </a:p>
          <a:p>
            <a:pPr marL="0" marR="0" lvl="0" indent="0" algn="r" defTabSz="914400" rtl="1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9BAFB5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he-IL" sz="1600" b="0" i="0" u="none" strike="noStrike" kern="1200" cap="none" spc="0" normalizeH="0" baseline="0" noProof="0" dirty="0">
                <a:ln>
                  <a:noFill/>
                </a:ln>
                <a:solidFill>
                  <a:srgbClr val="0F334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ישנן קרנות שאין אישור להעביר את היתרות משנה לשנה וישנן הנחיות בנושא.</a:t>
            </a:r>
          </a:p>
          <a:p>
            <a:pPr marL="0" marR="0" lvl="0" indent="0" algn="r" defTabSz="914400" rtl="1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9BAFB5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he-IL" sz="1600" b="0" i="0" u="none" strike="noStrike" kern="1200" cap="none" spc="0" normalizeH="0" baseline="0" noProof="0" dirty="0">
                <a:ln>
                  <a:noFill/>
                </a:ln>
                <a:solidFill>
                  <a:srgbClr val="0F334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תכנון נכון מאפשר לנצל את כספי המענק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F334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he-IL" sz="1600" b="0" i="0" u="none" strike="noStrike" kern="1200" cap="none" spc="0" normalizeH="0" baseline="0" noProof="0" dirty="0">
                <a:ln>
                  <a:noFill/>
                </a:ln>
                <a:solidFill>
                  <a:srgbClr val="0F334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, הדיווח הכספי והמדעי משקפים למממן את הצלחת החוקר להוציא לפועל את הצעת המחקר שהגיש.</a:t>
            </a:r>
          </a:p>
          <a:p>
            <a:pPr algn="r" rtl="1">
              <a:lnSpc>
                <a:spcPct val="115000"/>
              </a:lnSpc>
            </a:pPr>
            <a:endParaRPr lang="he-IL" sz="1600" dirty="0">
              <a:solidFill>
                <a:srgbClr val="0F3343"/>
              </a:solidFill>
              <a:latin typeface="Arial"/>
            </a:endParaRPr>
          </a:p>
          <a:p>
            <a:pPr algn="r" rtl="1">
              <a:lnSpc>
                <a:spcPct val="115000"/>
              </a:lnSpc>
            </a:pPr>
            <a:endParaRPr lang="he-IL" sz="1600" dirty="0">
              <a:solidFill>
                <a:srgbClr val="0F334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29981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תמונה 9">
            <a:extLst>
              <a:ext uri="{FF2B5EF4-FFF2-40B4-BE49-F238E27FC236}">
                <a16:creationId xmlns:a16="http://schemas.microsoft.com/office/drawing/2014/main" id="{CA0E3852-82C5-4B7B-99AD-1B0BDBA33DE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5680" y="3582629"/>
            <a:ext cx="4795837" cy="4472943"/>
          </a:xfrm>
          <a:prstGeom prst="rect">
            <a:avLst/>
          </a:prstGeom>
        </p:spPr>
      </p:pic>
      <p:sp>
        <p:nvSpPr>
          <p:cNvPr id="5" name="מלבן 4">
            <a:extLst>
              <a:ext uri="{FF2B5EF4-FFF2-40B4-BE49-F238E27FC236}">
                <a16:creationId xmlns:a16="http://schemas.microsoft.com/office/drawing/2014/main" id="{3906F270-C790-4CD9-928B-6BFD6589B0E3}"/>
              </a:ext>
            </a:extLst>
          </p:cNvPr>
          <p:cNvSpPr/>
          <p:nvPr/>
        </p:nvSpPr>
        <p:spPr>
          <a:xfrm>
            <a:off x="-1" y="6581775"/>
            <a:ext cx="12192001" cy="276225"/>
          </a:xfrm>
          <a:prstGeom prst="rect">
            <a:avLst/>
          </a:prstGeom>
          <a:solidFill>
            <a:srgbClr val="1D3259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8" name="מלבן 8">
            <a:extLst>
              <a:ext uri="{FF2B5EF4-FFF2-40B4-BE49-F238E27FC236}">
                <a16:creationId xmlns:a16="http://schemas.microsoft.com/office/drawing/2014/main" id="{AE83709E-98EB-4CDA-B019-0AF07BE1C492}"/>
              </a:ext>
            </a:extLst>
          </p:cNvPr>
          <p:cNvSpPr/>
          <p:nvPr/>
        </p:nvSpPr>
        <p:spPr>
          <a:xfrm>
            <a:off x="3070409" y="2518619"/>
            <a:ext cx="5746377" cy="1183341"/>
          </a:xfrm>
          <a:prstGeom prst="rect">
            <a:avLst/>
          </a:prstGeom>
          <a:solidFill>
            <a:srgbClr val="1D32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>
              <a:buNone/>
            </a:pPr>
            <a:r>
              <a:rPr lang="he-IL" sz="4000" b="1" dirty="0">
                <a:solidFill>
                  <a:srgbClr val="FFFFFF"/>
                </a:solidFill>
                <a:latin typeface="Arial"/>
                <a:cs typeface="Arial"/>
              </a:rPr>
              <a:t>תודה רבה!</a:t>
            </a:r>
          </a:p>
        </p:txBody>
      </p:sp>
      <p:pic>
        <p:nvPicPr>
          <p:cNvPr id="7" name="תמונה 6">
            <a:extLst>
              <a:ext uri="{FF2B5EF4-FFF2-40B4-BE49-F238E27FC236}">
                <a16:creationId xmlns:a16="http://schemas.microsoft.com/office/drawing/2014/main" id="{5FBB580F-B783-4FF1-A92B-89858FA0F8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909"/>
            <a:ext cx="1276350" cy="1200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7698768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FA3CBBAA-E3D6-45B3-A29D-22A86E2ABE71}">
  <we:reference id="WA200010001" version="1.0.0.1" store="Omex" storeType="OMEX"/>
  <we:alternateReferences>
    <we:reference id="WA200010001" version="1.0.0.1" store="WA200010001" storeType="OMEX"/>
  </we:alternateReferences>
  <we:properties>
    <we:property name="claude.fileId" value="&quot;a6657e11-dc2d-4412-b016-55a3bfa82a73&quot;"/>
  </we:properties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11292</TotalTime>
  <Words>635</Words>
  <Application>Microsoft Office PowerPoint</Application>
  <PresentationFormat>מסך רחב</PresentationFormat>
  <Paragraphs>81</Paragraphs>
  <Slides>9</Slides>
  <Notes>6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5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9</vt:i4>
      </vt:variant>
    </vt:vector>
  </HeadingPairs>
  <TitlesOfParts>
    <vt:vector size="15" baseType="lpstr">
      <vt:lpstr>Aptos</vt:lpstr>
      <vt:lpstr>Arial</vt:lpstr>
      <vt:lpstr>Calibri</vt:lpstr>
      <vt:lpstr>Calibri Light</vt:lpstr>
      <vt:lpstr>Open Sans Hebrew</vt:lpstr>
      <vt:lpstr>ערכת נושא Office</vt:lpstr>
      <vt:lpstr>תקצוב וניהול מענקי מחקר</vt:lpstr>
      <vt:lpstr>תיאור פעילות האגף </vt:lpstr>
      <vt:lpstr>תיאור פעילות האגף </vt:lpstr>
      <vt:lpstr>תיאור פעילות האגף </vt:lpstr>
      <vt:lpstr>מצגת של PowerPoint‏</vt:lpstr>
      <vt:lpstr>תיאור פעילות האגף </vt:lpstr>
      <vt:lpstr>תיאור פעילות האגף </vt:lpstr>
      <vt:lpstr>תיאור פעילות האגף 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נגה אריאל-נבו</dc:creator>
  <cp:lastModifiedBy>פולי טורק</cp:lastModifiedBy>
  <cp:revision>86</cp:revision>
  <cp:lastPrinted>2025-05-26T08:04:25Z</cp:lastPrinted>
  <dcterms:created xsi:type="dcterms:W3CDTF">2023-08-31T08:31:23Z</dcterms:created>
  <dcterms:modified xsi:type="dcterms:W3CDTF">2026-09-06T07:56:31Z</dcterms:modified>
</cp:coreProperties>
</file>